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66" r:id="rId3"/>
    <p:sldId id="397" r:id="rId4"/>
    <p:sldId id="406" r:id="rId5"/>
    <p:sldId id="267" r:id="rId6"/>
    <p:sldId id="269" r:id="rId7"/>
    <p:sldId id="369" r:id="rId8"/>
    <p:sldId id="403" r:id="rId9"/>
    <p:sldId id="404" r:id="rId10"/>
    <p:sldId id="401" r:id="rId11"/>
    <p:sldId id="277" r:id="rId12"/>
    <p:sldId id="321" r:id="rId13"/>
    <p:sldId id="399" r:id="rId14"/>
    <p:sldId id="418" r:id="rId15"/>
    <p:sldId id="357" r:id="rId16"/>
    <p:sldId id="366" r:id="rId17"/>
    <p:sldId id="408" r:id="rId18"/>
    <p:sldId id="410" r:id="rId19"/>
    <p:sldId id="413" r:id="rId20"/>
    <p:sldId id="420" r:id="rId21"/>
    <p:sldId id="409" r:id="rId22"/>
    <p:sldId id="414" r:id="rId23"/>
    <p:sldId id="415" r:id="rId24"/>
    <p:sldId id="417" r:id="rId25"/>
    <p:sldId id="416" r:id="rId26"/>
    <p:sldId id="411" r:id="rId27"/>
    <p:sldId id="290" r:id="rId28"/>
    <p:sldId id="337" r:id="rId29"/>
    <p:sldId id="265" r:id="rId30"/>
  </p:sldIdLst>
  <p:sldSz cx="9144000" cy="6858000" type="screen4x3"/>
  <p:notesSz cx="7099300" cy="102346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5313936C-6C80-FD4B-874F-28AE65D7E2D9}">
          <p14:sldIdLst>
            <p14:sldId id="256"/>
            <p14:sldId id="266"/>
            <p14:sldId id="267"/>
            <p14:sldId id="269"/>
            <p14:sldId id="294"/>
            <p14:sldId id="295"/>
            <p14:sldId id="296"/>
            <p14:sldId id="297"/>
            <p14:sldId id="293"/>
            <p14:sldId id="270"/>
            <p14:sldId id="291"/>
            <p14:sldId id="298"/>
            <p14:sldId id="299"/>
            <p14:sldId id="300"/>
            <p14:sldId id="277"/>
            <p14:sldId id="278"/>
            <p14:sldId id="280"/>
            <p14:sldId id="283"/>
            <p14:sldId id="284"/>
            <p14:sldId id="290"/>
            <p14:sldId id="292"/>
            <p14:sldId id="265"/>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2" autoAdjust="0"/>
    <p:restoredTop sz="77990" autoAdjust="0"/>
  </p:normalViewPr>
  <p:slideViewPr>
    <p:cSldViewPr snapToGrid="0" snapToObjects="1">
      <p:cViewPr>
        <p:scale>
          <a:sx n="66" d="100"/>
          <a:sy n="66" d="100"/>
        </p:scale>
        <p:origin x="-605" y="-48"/>
      </p:cViewPr>
      <p:guideLst>
        <p:guide orient="horz" pos="2160"/>
        <p:guide pos="2880"/>
      </p:guideLst>
    </p:cSldViewPr>
  </p:slideViewPr>
  <p:outlineViewPr>
    <p:cViewPr>
      <p:scale>
        <a:sx n="33" d="100"/>
        <a:sy n="33" d="100"/>
      </p:scale>
      <p:origin x="250" y="17957"/>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DE7E8265-20B5-6F42-ABBC-FB1A34E513EC}" type="datetimeFigureOut">
              <a:rPr lang="en-US" smtClean="0"/>
              <a:pPr/>
              <a:t>9/30/2013</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4FB4915E-DC24-F749-9618-2BD1B1583C56}" type="slidenum">
              <a:rPr lang="en-US" smtClean="0"/>
              <a:pPr/>
              <a:t>‹Nr.›</a:t>
            </a:fld>
            <a:endParaRPr lang="en-US"/>
          </a:p>
        </p:txBody>
      </p:sp>
    </p:spTree>
    <p:extLst>
      <p:ext uri="{BB962C8B-B14F-4D97-AF65-F5344CB8AC3E}">
        <p14:creationId xmlns:p14="http://schemas.microsoft.com/office/powerpoint/2010/main" xmlns="" val="4156654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A62BB2F-9E80-104A-9D47-251ACE62F05C}" type="datetimeFigureOut">
              <a:rPr lang="en-US" smtClean="0"/>
              <a:pPr/>
              <a:t>9/30/2013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pl-PL" smtClean="0"/>
              <a:t>Click to edit Master text styles</a:t>
            </a:r>
          </a:p>
          <a:p>
            <a:pPr lvl="1"/>
            <a:r>
              <a:rPr lang="pl-PL" smtClean="0"/>
              <a:t>Second level</a:t>
            </a:r>
          </a:p>
          <a:p>
            <a:pPr lvl="2"/>
            <a:r>
              <a:rPr lang="pl-PL" smtClean="0"/>
              <a:t>Third level</a:t>
            </a:r>
          </a:p>
          <a:p>
            <a:pPr lvl="3"/>
            <a:r>
              <a:rPr lang="pl-PL" smtClean="0"/>
              <a:t>Fourth level</a:t>
            </a:r>
          </a:p>
          <a:p>
            <a:pPr lvl="4"/>
            <a:r>
              <a:rPr lang="pl-PL"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86A5288-AB17-EC44-92B0-49F246557278}" type="slidenum">
              <a:rPr lang="en-US" smtClean="0"/>
              <a:pPr/>
              <a:t>‹Nr.›</a:t>
            </a:fld>
            <a:endParaRPr lang="en-US"/>
          </a:p>
        </p:txBody>
      </p:sp>
    </p:spTree>
    <p:extLst>
      <p:ext uri="{BB962C8B-B14F-4D97-AF65-F5344CB8AC3E}">
        <p14:creationId xmlns:p14="http://schemas.microsoft.com/office/powerpoint/2010/main" xmlns="" val="42636751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A5288-AB17-EC44-92B0-49F246557278}" type="slidenum">
              <a:rPr lang="en-US" smtClean="0"/>
              <a:pPr/>
              <a:t>1</a:t>
            </a:fld>
            <a:endParaRPr lang="en-US"/>
          </a:p>
        </p:txBody>
      </p:sp>
    </p:spTree>
    <p:extLst>
      <p:ext uri="{BB962C8B-B14F-4D97-AF65-F5344CB8AC3E}">
        <p14:creationId xmlns:p14="http://schemas.microsoft.com/office/powerpoint/2010/main" xmlns="" val="1217960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F26CC-C0E5-CA44-9224-9B075AE05C6B}" type="slidenum">
              <a:rPr lang="en-US" smtClean="0"/>
              <a:pPr/>
              <a:t>15</a:t>
            </a:fld>
            <a:endParaRPr lang="en-US"/>
          </a:p>
        </p:txBody>
      </p:sp>
    </p:spTree>
    <p:extLst>
      <p:ext uri="{BB962C8B-B14F-4D97-AF65-F5344CB8AC3E}">
        <p14:creationId xmlns:mc="http://schemas.openxmlformats.org/markup-compatibility/2006" xmlns:mv="urn:schemas-microsoft-com:mac:vml" xmlns="" xmlns:p14="http://schemas.microsoft.com/office/powerpoint/2010/main" val="141879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6A5288-AB17-EC44-92B0-49F246557278}"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F26CC-C0E5-CA44-9224-9B075AE05C6B}" type="slidenum">
              <a:rPr lang="en-US" smtClean="0"/>
              <a:pPr/>
              <a:t>18</a:t>
            </a:fld>
            <a:endParaRPr lang="en-US"/>
          </a:p>
        </p:txBody>
      </p:sp>
    </p:spTree>
    <p:extLst>
      <p:ext uri="{BB962C8B-B14F-4D97-AF65-F5344CB8AC3E}">
        <p14:creationId xmlns:mc="http://schemas.openxmlformats.org/markup-compatibility/2006" xmlns:mv="urn:schemas-microsoft-com:mac:vml" xmlns="" xmlns:p14="http://schemas.microsoft.com/office/powerpoint/2010/main" val="1418798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8F26CC-C0E5-CA44-9224-9B075AE05C6B}" type="slidenum">
              <a:rPr lang="en-US" smtClean="0"/>
              <a:pPr/>
              <a:t>27</a:t>
            </a:fld>
            <a:endParaRPr lang="en-US"/>
          </a:p>
        </p:txBody>
      </p:sp>
    </p:spTree>
    <p:extLst>
      <p:ext uri="{BB962C8B-B14F-4D97-AF65-F5344CB8AC3E}">
        <p14:creationId xmlns:p14="http://schemas.microsoft.com/office/powerpoint/2010/main" xmlns="" val="2528910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218531" y="778257"/>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9048" tIns="49524" rIns="99048" bIns="49524" anchor="ctr"/>
          <a:lstStyle/>
          <a:p>
            <a:endParaRPr lang="en-US"/>
          </a:p>
        </p:txBody>
      </p:sp>
      <p:sp>
        <p:nvSpPr>
          <p:cNvPr id="24579" name="Rectangle 2"/>
          <p:cNvSpPr txBox="1">
            <a:spLocks noGrp="1" noChangeArrowheads="1"/>
          </p:cNvSpPr>
          <p:nvPr>
            <p:ph type="body"/>
          </p:nvPr>
        </p:nvSpPr>
        <p:spPr>
          <a:xfrm>
            <a:off x="709930" y="4861442"/>
            <a:ext cx="5671224" cy="4596692"/>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GB" sz="1300" dirty="0" smtClean="0">
              <a:solidFill>
                <a:srgbClr val="000000"/>
              </a:solidFill>
              <a:latin typeface="Times New Roman" pitchFamily="1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218531" y="778257"/>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9048" tIns="49524" rIns="99048" bIns="49524" anchor="ctr"/>
          <a:lstStyle/>
          <a:p>
            <a:endParaRPr lang="en-US"/>
          </a:p>
        </p:txBody>
      </p:sp>
      <p:sp>
        <p:nvSpPr>
          <p:cNvPr id="24579" name="Rectangle 2"/>
          <p:cNvSpPr txBox="1">
            <a:spLocks noGrp="1" noChangeArrowheads="1"/>
          </p:cNvSpPr>
          <p:nvPr>
            <p:ph type="body"/>
          </p:nvPr>
        </p:nvSpPr>
        <p:spPr>
          <a:xfrm>
            <a:off x="709930" y="4861442"/>
            <a:ext cx="5671224" cy="4596692"/>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85715" indent="-185715">
              <a:buFontTx/>
              <a:buChar char="-"/>
            </a:pPr>
            <a:r>
              <a:rPr lang="en-US" baseline="0" dirty="0" smtClean="0"/>
              <a:t>main goals and scope</a:t>
            </a:r>
          </a:p>
          <a:p>
            <a:pPr marL="185715" indent="-185715">
              <a:buFontTx/>
              <a:buChar char="-"/>
            </a:pPr>
            <a:endParaRPr lang="en-US" baseline="0" dirty="0" smtClean="0"/>
          </a:p>
          <a:p>
            <a:pPr marL="185715" indent="-185715">
              <a:buFontTx/>
              <a:buChar char="-"/>
            </a:pPr>
            <a:r>
              <a:rPr lang="en-US" baseline="0" dirty="0" smtClean="0"/>
              <a:t>explain how and by whom main results will be used</a:t>
            </a:r>
          </a:p>
          <a:p>
            <a:pPr marL="185715" indent="-185715">
              <a:buFontTx/>
              <a:buChar char="-"/>
            </a:pPr>
            <a:endParaRPr lang="en-US" baseline="0" dirty="0" smtClean="0"/>
          </a:p>
          <a:p>
            <a:pPr marL="185715" indent="-185715">
              <a:buFontTx/>
              <a:buChar char="-"/>
            </a:pPr>
            <a:r>
              <a:rPr lang="en-US" baseline="0" dirty="0" smtClean="0"/>
              <a:t>then I’ll present main results of the project:</a:t>
            </a:r>
          </a:p>
          <a:p>
            <a:pPr marL="680954" lvl="1" indent="-185715">
              <a:buFontTx/>
              <a:buChar char="-"/>
            </a:pPr>
            <a:r>
              <a:rPr lang="en-US" baseline="0" dirty="0" smtClean="0"/>
              <a:t>a concept of open </a:t>
            </a:r>
            <a:r>
              <a:rPr lang="en-US" baseline="0" dirty="0" err="1" smtClean="0"/>
              <a:t>deisgns</a:t>
            </a:r>
            <a:r>
              <a:rPr lang="en-US" baseline="0" dirty="0" smtClean="0"/>
              <a:t> of DEBBs (including proposal of a specification/standard for description of DC building blocks so that everybody could use it for DC planning and/or for simulations)</a:t>
            </a:r>
          </a:p>
          <a:p>
            <a:pPr marL="680954" lvl="1" indent="-185715">
              <a:buFontTx/>
              <a:buChar char="-"/>
            </a:pPr>
            <a:r>
              <a:rPr lang="en-US" baseline="0" dirty="0" smtClean="0"/>
              <a:t>tools for holistic simulation of DC energy-efficiency (for DC planners and operators)</a:t>
            </a:r>
          </a:p>
          <a:p>
            <a:endParaRPr lang="en-US" baseline="0" dirty="0" smtClean="0"/>
          </a:p>
          <a:p>
            <a:pPr marL="185715" indent="-185715">
              <a:buFontTx/>
              <a:buChar char="-"/>
            </a:pPr>
            <a:endParaRPr lang="en-US" baseline="0" dirty="0" smtClean="0"/>
          </a:p>
          <a:p>
            <a:pPr marL="185715" indent="-185715">
              <a:buFontTx/>
              <a:buChar char="-"/>
            </a:pPr>
            <a:endParaRPr lang="en-US" baseline="0" dirty="0" smtClean="0"/>
          </a:p>
        </p:txBody>
      </p:sp>
      <p:sp>
        <p:nvSpPr>
          <p:cNvPr id="4" name="Slide Number Placeholder 3"/>
          <p:cNvSpPr>
            <a:spLocks noGrp="1"/>
          </p:cNvSpPr>
          <p:nvPr>
            <p:ph type="sldNum" sz="quarter" idx="10"/>
          </p:nvPr>
        </p:nvSpPr>
        <p:spPr/>
        <p:txBody>
          <a:bodyPr/>
          <a:lstStyle/>
          <a:p>
            <a:fld id="{D68F26CC-C0E5-CA44-9224-9B075AE05C6B}" type="slidenum">
              <a:rPr lang="en-US" smtClean="0"/>
              <a:pPr/>
              <a:t>2</a:t>
            </a:fld>
            <a:endParaRPr lang="en-US"/>
          </a:p>
        </p:txBody>
      </p:sp>
    </p:spTree>
    <p:extLst>
      <p:ext uri="{BB962C8B-B14F-4D97-AF65-F5344CB8AC3E}">
        <p14:creationId xmlns:p14="http://schemas.microsoft.com/office/powerpoint/2010/main" xmlns="" val="135095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8F26CC-C0E5-CA44-9224-9B075AE05C6B}" type="slidenum">
              <a:rPr lang="en-US" smtClean="0"/>
              <a:pPr/>
              <a:t>5</a:t>
            </a:fld>
            <a:endParaRPr lang="en-US"/>
          </a:p>
        </p:txBody>
      </p:sp>
    </p:spTree>
    <p:extLst>
      <p:ext uri="{BB962C8B-B14F-4D97-AF65-F5344CB8AC3E}">
        <p14:creationId xmlns:p14="http://schemas.microsoft.com/office/powerpoint/2010/main" xmlns="" val="141879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218531" y="778257"/>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9048" tIns="49524" rIns="99048" bIns="49524" anchor="ctr"/>
          <a:lstStyle/>
          <a:p>
            <a:endParaRPr lang="en-US"/>
          </a:p>
        </p:txBody>
      </p:sp>
      <p:sp>
        <p:nvSpPr>
          <p:cNvPr id="24579" name="Rectangle 2"/>
          <p:cNvSpPr txBox="1">
            <a:spLocks noGrp="1" noChangeArrowheads="1"/>
          </p:cNvSpPr>
          <p:nvPr>
            <p:ph type="body"/>
          </p:nvPr>
        </p:nvSpPr>
        <p:spPr>
          <a:xfrm>
            <a:off x="709930" y="4861442"/>
            <a:ext cx="5671224" cy="4596692"/>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baseline="0" dirty="0" smtClean="0"/>
          </a:p>
          <a:p>
            <a:r>
              <a:rPr lang="en-US" sz="1300" dirty="0" smtClean="0">
                <a:solidFill>
                  <a:schemeClr val="accent1">
                    <a:lumMod val="75000"/>
                  </a:schemeClr>
                </a:solidFill>
              </a:rPr>
              <a:t>improve energy-efficiency of modular data centers by </a:t>
            </a:r>
            <a:r>
              <a:rPr lang="en-US" sz="1300" b="1" dirty="0" err="1" smtClean="0">
                <a:solidFill>
                  <a:schemeClr val="accent1">
                    <a:lumMod val="75000"/>
                  </a:schemeClr>
                </a:solidFill>
              </a:rPr>
              <a:t>optimisation</a:t>
            </a:r>
            <a:r>
              <a:rPr lang="en-US" sz="1300" dirty="0" smtClean="0">
                <a:solidFill>
                  <a:schemeClr val="accent1">
                    <a:lumMod val="75000"/>
                  </a:schemeClr>
                </a:solidFill>
              </a:rPr>
              <a:t> of their </a:t>
            </a:r>
            <a:r>
              <a:rPr lang="en-US" sz="1300" b="1" dirty="0" smtClean="0">
                <a:solidFill>
                  <a:schemeClr val="accent1">
                    <a:lumMod val="75000"/>
                  </a:schemeClr>
                </a:solidFill>
              </a:rPr>
              <a:t>design</a:t>
            </a:r>
            <a:r>
              <a:rPr lang="en-US" sz="1300" dirty="0" smtClean="0">
                <a:solidFill>
                  <a:schemeClr val="accent1">
                    <a:lumMod val="75000"/>
                  </a:schemeClr>
                </a:solidFill>
              </a:rPr>
              <a:t> and </a:t>
            </a:r>
            <a:r>
              <a:rPr lang="en-US" sz="1300" b="1" dirty="0" smtClean="0">
                <a:solidFill>
                  <a:schemeClr val="accent1">
                    <a:lumMod val="75000"/>
                  </a:schemeClr>
                </a:solidFill>
              </a:rPr>
              <a:t>operation</a:t>
            </a:r>
            <a:r>
              <a:rPr lang="en-US" sz="1300" dirty="0" smtClean="0">
                <a:solidFill>
                  <a:schemeClr val="accent1">
                    <a:lumMod val="75000"/>
                  </a:schemeClr>
                </a:solidFill>
              </a:rPr>
              <a:t> for a wide range of </a:t>
            </a:r>
            <a:r>
              <a:rPr lang="en-US" sz="1300" b="1" dirty="0" smtClean="0">
                <a:solidFill>
                  <a:schemeClr val="accent1">
                    <a:lumMod val="75000"/>
                  </a:schemeClr>
                </a:solidFill>
              </a:rPr>
              <a:t>workloads</a:t>
            </a:r>
            <a:r>
              <a:rPr lang="en-US" sz="1300" dirty="0" smtClean="0">
                <a:solidFill>
                  <a:schemeClr val="accent1">
                    <a:lumMod val="75000"/>
                  </a:schemeClr>
                </a:solidFill>
              </a:rPr>
              <a:t>, </a:t>
            </a:r>
            <a:r>
              <a:rPr lang="en-US" sz="1300" b="1" dirty="0" smtClean="0">
                <a:solidFill>
                  <a:schemeClr val="accent1">
                    <a:lumMod val="75000"/>
                  </a:schemeClr>
                </a:solidFill>
              </a:rPr>
              <a:t>IT equipment </a:t>
            </a:r>
            <a:r>
              <a:rPr lang="en-US" sz="1300" dirty="0" smtClean="0">
                <a:solidFill>
                  <a:schemeClr val="accent1">
                    <a:lumMod val="75000"/>
                  </a:schemeClr>
                </a:solidFill>
              </a:rPr>
              <a:t>and </a:t>
            </a:r>
            <a:r>
              <a:rPr lang="en-US" sz="1300" b="1" dirty="0" smtClean="0">
                <a:solidFill>
                  <a:schemeClr val="accent1">
                    <a:lumMod val="75000"/>
                  </a:schemeClr>
                </a:solidFill>
              </a:rPr>
              <a:t>cooling </a:t>
            </a:r>
            <a:r>
              <a:rPr lang="en-US" sz="1300" dirty="0" smtClean="0">
                <a:solidFill>
                  <a:schemeClr val="accent1">
                    <a:lumMod val="75000"/>
                  </a:schemeClr>
                </a:solidFill>
              </a:rPr>
              <a:t>options</a:t>
            </a:r>
            <a:endParaRPr lang="en-US" baseline="0" dirty="0" smtClean="0"/>
          </a:p>
          <a:p>
            <a:r>
              <a:rPr lang="en-GB" sz="1300" dirty="0" smtClean="0">
                <a:solidFill>
                  <a:schemeClr val="accent1">
                    <a:lumMod val="75000"/>
                  </a:schemeClr>
                </a:solidFill>
              </a:rPr>
              <a:t>To enable </a:t>
            </a:r>
            <a:r>
              <a:rPr lang="en-GB" sz="1300" b="1" dirty="0" smtClean="0">
                <a:solidFill>
                  <a:schemeClr val="accent1">
                    <a:lumMod val="75000"/>
                  </a:schemeClr>
                </a:solidFill>
              </a:rPr>
              <a:t>data centre designers</a:t>
            </a:r>
            <a:r>
              <a:rPr lang="en-GB" sz="1300" dirty="0" smtClean="0">
                <a:solidFill>
                  <a:schemeClr val="accent1">
                    <a:lumMod val="75000"/>
                  </a:schemeClr>
                </a:solidFill>
              </a:rPr>
              <a:t> and </a:t>
            </a:r>
            <a:r>
              <a:rPr lang="en-GB" sz="1300" b="1" dirty="0" smtClean="0">
                <a:solidFill>
                  <a:schemeClr val="accent1">
                    <a:lumMod val="75000"/>
                  </a:schemeClr>
                </a:solidFill>
              </a:rPr>
              <a:t>operators</a:t>
            </a:r>
            <a:r>
              <a:rPr lang="en-GB" sz="1300" dirty="0" smtClean="0">
                <a:solidFill>
                  <a:schemeClr val="accent1">
                    <a:lumMod val="75000"/>
                  </a:schemeClr>
                </a:solidFill>
              </a:rPr>
              <a:t> to reduce </a:t>
            </a:r>
            <a:r>
              <a:rPr lang="en-GB" sz="1300" b="1" dirty="0" smtClean="0">
                <a:solidFill>
                  <a:schemeClr val="accent1">
                    <a:lumMod val="75000"/>
                  </a:schemeClr>
                </a:solidFill>
              </a:rPr>
              <a:t>energy impact</a:t>
            </a:r>
            <a:r>
              <a:rPr lang="en-GB" sz="1300" dirty="0" smtClean="0">
                <a:solidFill>
                  <a:schemeClr val="accent1">
                    <a:lumMod val="75000"/>
                  </a:schemeClr>
                </a:solidFill>
              </a:rPr>
              <a:t> of data centres by combining </a:t>
            </a:r>
            <a:r>
              <a:rPr lang="en-GB" sz="1300" b="1" dirty="0" smtClean="0">
                <a:solidFill>
                  <a:schemeClr val="accent1">
                    <a:lumMod val="75000"/>
                  </a:schemeClr>
                </a:solidFill>
              </a:rPr>
              <a:t>optimization</a:t>
            </a:r>
            <a:r>
              <a:rPr lang="en-GB" sz="1300" dirty="0" smtClean="0">
                <a:solidFill>
                  <a:schemeClr val="accent1">
                    <a:lumMod val="75000"/>
                  </a:schemeClr>
                </a:solidFill>
              </a:rPr>
              <a:t> of </a:t>
            </a:r>
            <a:r>
              <a:rPr lang="en-GB" sz="1300" b="1" dirty="0" smtClean="0">
                <a:solidFill>
                  <a:schemeClr val="accent1">
                    <a:lumMod val="75000"/>
                  </a:schemeClr>
                </a:solidFill>
              </a:rPr>
              <a:t>IT equipment</a:t>
            </a:r>
            <a:r>
              <a:rPr lang="en-GB" sz="1300" dirty="0" smtClean="0">
                <a:solidFill>
                  <a:schemeClr val="accent1">
                    <a:lumMod val="75000"/>
                  </a:schemeClr>
                </a:solidFill>
              </a:rPr>
              <a:t>, </a:t>
            </a:r>
            <a:r>
              <a:rPr lang="en-GB" sz="1300" b="1" dirty="0" smtClean="0">
                <a:solidFill>
                  <a:schemeClr val="accent1">
                    <a:lumMod val="75000"/>
                  </a:schemeClr>
                </a:solidFill>
              </a:rPr>
              <a:t>cooling</a:t>
            </a:r>
            <a:r>
              <a:rPr lang="en-GB" sz="1300" dirty="0" smtClean="0">
                <a:solidFill>
                  <a:schemeClr val="accent1">
                    <a:lumMod val="75000"/>
                  </a:schemeClr>
                </a:solidFill>
              </a:rPr>
              <a:t> and </a:t>
            </a:r>
            <a:r>
              <a:rPr lang="en-GB" sz="1300" b="1" dirty="0" smtClean="0">
                <a:solidFill>
                  <a:schemeClr val="accent1">
                    <a:lumMod val="75000"/>
                  </a:schemeClr>
                </a:solidFill>
              </a:rPr>
              <a:t>workload-</a:t>
            </a:r>
            <a:r>
              <a:rPr lang="en-GB" sz="1300" dirty="0" smtClean="0">
                <a:solidFill>
                  <a:schemeClr val="accent1">
                    <a:lumMod val="75000"/>
                  </a:schemeClr>
                </a:solidFill>
              </a:rPr>
              <a:t> </a:t>
            </a:r>
            <a:r>
              <a:rPr lang="en-GB" sz="1300" b="1" dirty="0" smtClean="0">
                <a:solidFill>
                  <a:schemeClr val="accent1">
                    <a:lumMod val="75000"/>
                  </a:schemeClr>
                </a:solidFill>
              </a:rPr>
              <a:t>management</a:t>
            </a:r>
            <a:endParaRPr lang="en-US" baseline="0" dirty="0" smtClean="0"/>
          </a:p>
          <a:p>
            <a:endParaRPr lang="en-US" baseline="0" dirty="0" smtClean="0"/>
          </a:p>
          <a:p>
            <a:pPr marL="185715" indent="-185715">
              <a:buFontTx/>
              <a:buChar char="-"/>
            </a:pPr>
            <a:r>
              <a:rPr lang="en-US" baseline="0" dirty="0" smtClean="0"/>
              <a:t>important holistic approach to reduction of energy consumption including IT equipment, cooling infrastructure, and workload management </a:t>
            </a:r>
          </a:p>
          <a:p>
            <a:pPr marL="185715" indent="-185715">
              <a:buFontTx/>
              <a:buChar char="-"/>
            </a:pPr>
            <a:endParaRPr lang="en-US" baseline="0" dirty="0" smtClean="0"/>
          </a:p>
          <a:p>
            <a:pPr marL="185715" indent="-185715">
              <a:buFontTx/>
              <a:buChar char="-"/>
            </a:pPr>
            <a:r>
              <a:rPr lang="en-US" baseline="0" dirty="0" smtClean="0"/>
              <a:t>how it will be achieved?</a:t>
            </a:r>
          </a:p>
          <a:p>
            <a:pPr marL="185715" indent="-185715">
              <a:buFontTx/>
              <a:buChar char="-"/>
            </a:pPr>
            <a:r>
              <a:rPr lang="en-US" baseline="0" dirty="0" smtClean="0"/>
              <a:t>by enabling advanced predictive analysis based on simulations</a:t>
            </a:r>
          </a:p>
          <a:p>
            <a:pPr marL="185715" indent="-185715">
              <a:buFontTx/>
              <a:buChar char="-"/>
            </a:pPr>
            <a:r>
              <a:rPr lang="en-US" baseline="0" dirty="0" smtClean="0"/>
              <a:t>In particular</a:t>
            </a:r>
          </a:p>
          <a:p>
            <a:pPr marL="680954" lvl="1" indent="-185715">
              <a:buFontTx/>
              <a:buChar char="-"/>
            </a:pPr>
            <a:r>
              <a:rPr lang="en-US" baseline="0" dirty="0" smtClean="0"/>
              <a:t>SVD (tools for forecasting energy consumption and performance)</a:t>
            </a:r>
          </a:p>
          <a:p>
            <a:pPr marL="680954" lvl="1" indent="-185715">
              <a:buFontTx/>
              <a:buChar char="-"/>
            </a:pPr>
            <a:r>
              <a:rPr lang="en-US" baseline="0" dirty="0" err="1" smtClean="0"/>
              <a:t>ComputeBox</a:t>
            </a:r>
            <a:r>
              <a:rPr lang="en-US" baseline="0" dirty="0" smtClean="0"/>
              <a:t> and DEBBS (former good </a:t>
            </a:r>
            <a:r>
              <a:rPr lang="en-US" baseline="0" dirty="0" err="1" smtClean="0"/>
              <a:t>practises</a:t>
            </a:r>
            <a:r>
              <a:rPr lang="en-US" baseline="0" dirty="0" smtClean="0"/>
              <a:t>, latter more formal definition to be applied to simulations)</a:t>
            </a:r>
          </a:p>
          <a:p>
            <a:pPr marL="495239" lvl="1"/>
            <a:endParaRPr lang="en-US" baseline="0" dirty="0" smtClean="0"/>
          </a:p>
          <a:p>
            <a:pPr marL="495239" lvl="1"/>
            <a:endParaRPr lang="en-US" baseline="0" dirty="0" smtClean="0"/>
          </a:p>
          <a:p>
            <a:pPr marL="495239" lvl="1"/>
            <a:r>
              <a:rPr lang="en-US" baseline="0" dirty="0" smtClean="0"/>
              <a:t>Details of these </a:t>
            </a:r>
            <a:r>
              <a:rPr lang="en-US" baseline="0" dirty="0" err="1" smtClean="0"/>
              <a:t>resutls</a:t>
            </a:r>
            <a:r>
              <a:rPr lang="en-US" baseline="0" dirty="0" smtClean="0"/>
              <a:t> will be presented and demonstrated throughout the review</a:t>
            </a:r>
          </a:p>
          <a:p>
            <a:pPr marL="495239" lvl="1"/>
            <a:r>
              <a:rPr lang="en-US" baseline="0" dirty="0" smtClean="0"/>
              <a:t>Now I would like to explain what will be their advantage and added values for users…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218531" y="778257"/>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9048" tIns="49524" rIns="99048" bIns="49524" anchor="ctr"/>
          <a:lstStyle/>
          <a:p>
            <a:endParaRPr lang="en-US"/>
          </a:p>
        </p:txBody>
      </p:sp>
      <p:sp>
        <p:nvSpPr>
          <p:cNvPr id="24579" name="Rectangle 2"/>
          <p:cNvSpPr txBox="1">
            <a:spLocks noGrp="1" noChangeArrowheads="1"/>
          </p:cNvSpPr>
          <p:nvPr>
            <p:ph type="body"/>
          </p:nvPr>
        </p:nvSpPr>
        <p:spPr>
          <a:xfrm>
            <a:off x="709930" y="4861442"/>
            <a:ext cx="5671224" cy="4596692"/>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dirty="0" smtClean="0"/>
          </a:p>
          <a:p>
            <a:endParaRPr lang="en-US" dirty="0" smtClean="0"/>
          </a:p>
          <a:p>
            <a:r>
              <a:rPr lang="en-US" dirty="0" smtClean="0"/>
              <a:t>The strength</a:t>
            </a:r>
            <a:r>
              <a:rPr lang="en-US" baseline="0" dirty="0" smtClean="0"/>
              <a:t> of </a:t>
            </a:r>
            <a:r>
              <a:rPr lang="en-US" baseline="0" dirty="0" err="1" smtClean="0"/>
              <a:t>CoolEmAll</a:t>
            </a:r>
            <a:r>
              <a:rPr lang="en-US" baseline="0" dirty="0" smtClean="0"/>
              <a:t> lies in its customization possibilities – interactive analysis of various dynamic scenarios and configurations…</a:t>
            </a:r>
          </a:p>
          <a:p>
            <a:endParaRPr lang="en-US" baseline="0" dirty="0" smtClean="0"/>
          </a:p>
          <a:p>
            <a:r>
              <a:rPr lang="en-US" baseline="0" dirty="0" smtClean="0"/>
              <a:t>First – to facilitate simulations by predefined blocks used as an input</a:t>
            </a:r>
          </a:p>
          <a:p>
            <a:endParaRPr lang="en-US" baseline="0" dirty="0" smtClean="0"/>
          </a:p>
          <a:p>
            <a:r>
              <a:rPr lang="en-US" baseline="0" dirty="0" smtClean="0"/>
              <a:t>Second – That allows to study data center energy-efficiency from perspective of users – taking into account their constraints, requirements and specific workloads, application, management policies</a:t>
            </a:r>
          </a:p>
          <a:p>
            <a:endParaRPr lang="en-US" baseline="0" dirty="0" smtClean="0"/>
          </a:p>
          <a:p>
            <a:endParaRPr lang="en-US" dirty="0" smtClean="0"/>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218531" y="778257"/>
            <a:ext cx="2662238" cy="38379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9048" tIns="49524" rIns="99048" bIns="49524" anchor="ctr"/>
          <a:lstStyle/>
          <a:p>
            <a:endParaRPr lang="en-US"/>
          </a:p>
        </p:txBody>
      </p:sp>
      <p:sp>
        <p:nvSpPr>
          <p:cNvPr id="24579" name="Rectangle 2"/>
          <p:cNvSpPr txBox="1">
            <a:spLocks noGrp="1" noChangeArrowheads="1"/>
          </p:cNvSpPr>
          <p:nvPr>
            <p:ph type="body"/>
          </p:nvPr>
        </p:nvSpPr>
        <p:spPr>
          <a:xfrm>
            <a:off x="709930" y="4861442"/>
            <a:ext cx="5671224" cy="4596692"/>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dirty="0" smtClean="0"/>
          </a:p>
          <a:p>
            <a:endParaRPr lang="en-US" dirty="0" smtClean="0"/>
          </a:p>
          <a:p>
            <a:pPr defTabSz="495239">
              <a:defRPr/>
            </a:pPr>
            <a:r>
              <a:rPr lang="en-US" sz="1300" dirty="0" smtClean="0"/>
              <a:t>One of the main </a:t>
            </a:r>
            <a:r>
              <a:rPr lang="en-US" sz="1300" dirty="0" err="1" smtClean="0"/>
              <a:t>CoolEmAll</a:t>
            </a:r>
            <a:r>
              <a:rPr lang="en-US" sz="1300" dirty="0" smtClean="0"/>
              <a:t> goals is delivering models and simulation tools (SVD Toolkit) for </a:t>
            </a:r>
            <a:r>
              <a:rPr lang="en-GB" sz="1300" dirty="0" smtClean="0"/>
              <a:t>integrated analysis of various aspects affecting the overall energy-efficiency of data centres. These aspects include:</a:t>
            </a:r>
          </a:p>
          <a:p>
            <a:pPr marL="680954" lvl="1" indent="-185715" defTabSz="495239">
              <a:buFontTx/>
              <a:buChar char="-"/>
              <a:defRPr/>
            </a:pPr>
            <a:r>
              <a:rPr lang="en-GB" sz="1300" dirty="0" smtClean="0"/>
              <a:t>Characteristics of workloads and profiles of applications executed in a data centre,</a:t>
            </a:r>
          </a:p>
          <a:p>
            <a:pPr marL="680954" lvl="1" indent="-185715" defTabSz="495239">
              <a:buFontTx/>
              <a:buChar char="-"/>
              <a:defRPr/>
            </a:pPr>
            <a:r>
              <a:rPr lang="en-GB" sz="1300" dirty="0" smtClean="0"/>
              <a:t>Parameters and architecture of IT equipment,</a:t>
            </a:r>
          </a:p>
          <a:p>
            <a:pPr marL="680954" lvl="1" indent="-185715" defTabSz="495239">
              <a:buFontTx/>
              <a:buChar char="-"/>
              <a:defRPr/>
            </a:pPr>
            <a:r>
              <a:rPr lang="en-GB" sz="1300" dirty="0" smtClean="0"/>
              <a:t>Cooling type and heat transfer processes.</a:t>
            </a:r>
            <a:endParaRPr lang="en-US" sz="1300" dirty="0" smtClean="0"/>
          </a:p>
          <a:p>
            <a:pPr defTabSz="495239">
              <a:defRPr/>
            </a:pPr>
            <a:r>
              <a:rPr lang="en-US" sz="1300" dirty="0" smtClean="0"/>
              <a:t>One of the main </a:t>
            </a:r>
            <a:r>
              <a:rPr lang="en-US" sz="1300" dirty="0" err="1" smtClean="0"/>
              <a:t>CoolEmAll</a:t>
            </a:r>
            <a:r>
              <a:rPr lang="en-US" sz="1300" dirty="0" smtClean="0"/>
              <a:t>  differentiators is that it allows users of its simulation toolkit to conduct, apart from CFD simulation and advanced </a:t>
            </a:r>
            <a:r>
              <a:rPr lang="en-US" sz="1300" dirty="0" err="1" smtClean="0"/>
              <a:t>visualisation</a:t>
            </a:r>
            <a:r>
              <a:rPr lang="en-US" sz="1300" dirty="0" smtClean="0"/>
              <a:t>, detailed simulations of workload execution. Instead of rough mean power estimates the SVD Toolkit simulates execution of workloads with specific application profiles on specific hardware. In this way, we do not use just nameplate power values but get a detailed study of both energy-efficiency and performance for specific settings and workloads. To this end </a:t>
            </a:r>
            <a:r>
              <a:rPr lang="en-US" sz="1300" dirty="0" err="1" smtClean="0"/>
              <a:t>CoolEmAll</a:t>
            </a:r>
            <a:r>
              <a:rPr lang="en-US" sz="1300" dirty="0" smtClean="0"/>
              <a:t> is working on the use of detailed Discrete Events Simulations (DES) in addition to Computational Fluid Dynamics (CFD) analysis. By integration of these two approaches </a:t>
            </a:r>
            <a:r>
              <a:rPr lang="en-US" sz="1300" dirty="0" err="1" smtClean="0"/>
              <a:t>CoolEmAll</a:t>
            </a:r>
            <a:r>
              <a:rPr lang="en-US" sz="1300" dirty="0" smtClean="0"/>
              <a:t> aims at enabling unprecedented analysis of energy savings, time, cost, and availability.</a:t>
            </a:r>
          </a:p>
          <a:p>
            <a:pPr defTabSz="495239">
              <a:defRPr/>
            </a:pPr>
            <a:endParaRPr lang="en-US" sz="1300" dirty="0" smtClean="0"/>
          </a:p>
          <a:p>
            <a:pPr defTabSz="495239">
              <a:defRPr/>
            </a:pPr>
            <a:r>
              <a:rPr lang="en-US" sz="1300" dirty="0" smtClean="0"/>
              <a:t>To perform such an analysis appropriate metrics should be used since simple mean/max energy consumption or Power Usage Effectiveness (PUE) are insufficient to find relations between all criteria listed above. Hence, </a:t>
            </a:r>
            <a:r>
              <a:rPr lang="en-US" sz="1300" dirty="0" err="1" smtClean="0"/>
              <a:t>CoolEmAll</a:t>
            </a:r>
            <a:r>
              <a:rPr lang="en-US" sz="1300" dirty="0" smtClean="0"/>
              <a:t> is working on analysis of existing metrics as well as proposing the new ones to ensure that the following dependencies can be assessed:</a:t>
            </a:r>
          </a:p>
          <a:p>
            <a:r>
              <a:rPr lang="en-US" sz="1300" dirty="0" smtClean="0"/>
              <a:t>	- Scalability of energy-efficiency with respect to the load of data </a:t>
            </a:r>
            <a:r>
              <a:rPr lang="en-US" sz="1300" dirty="0" err="1" smtClean="0"/>
              <a:t>centres</a:t>
            </a:r>
            <a:r>
              <a:rPr lang="en-US" sz="1300" dirty="0" smtClean="0"/>
              <a:t>,</a:t>
            </a:r>
          </a:p>
          <a:p>
            <a:r>
              <a:rPr lang="en-US" sz="1300" dirty="0" smtClean="0"/>
              <a:t>	- Trade-off between overall performance and energy consumption,</a:t>
            </a:r>
          </a:p>
          <a:p>
            <a:r>
              <a:rPr lang="en-US" sz="1300" dirty="0" smtClean="0"/>
              <a:t>	- Productivity per energy for specific types of workloads and data </a:t>
            </a:r>
            <a:r>
              <a:rPr lang="en-US" sz="1300" dirty="0" err="1" smtClean="0"/>
              <a:t>centres</a:t>
            </a:r>
            <a:r>
              <a:rPr lang="en-US" sz="1300" dirty="0" smtClean="0"/>
              <a:t>,</a:t>
            </a:r>
          </a:p>
          <a:p>
            <a:r>
              <a:rPr lang="en-US" sz="1300" dirty="0" smtClean="0"/>
              <a:t>	- Balance of dissipated heat and its impact on energy-efficiency.</a:t>
            </a:r>
          </a:p>
          <a:p>
            <a:r>
              <a:rPr lang="en-US" sz="1300" dirty="0" smtClean="0"/>
              <a:t>To this end, we consider (among others) metrics such as FVER, PUE scalability, </a:t>
            </a:r>
            <a:r>
              <a:rPr lang="en-US" sz="1300" dirty="0" err="1" smtClean="0"/>
              <a:t>pPUE</a:t>
            </a:r>
            <a:r>
              <a:rPr lang="en-US" sz="1300" dirty="0" smtClean="0"/>
              <a:t>, Imbalance of heat generation.</a:t>
            </a:r>
          </a:p>
          <a:p>
            <a:r>
              <a:rPr lang="en-US" sz="1300" dirty="0" smtClean="0"/>
              <a:t>	</a:t>
            </a:r>
          </a:p>
          <a:p>
            <a:pPr defTabSz="495239">
              <a:defRPr/>
            </a:pPr>
            <a:r>
              <a:rPr lang="en-US" sz="1300" dirty="0" err="1" smtClean="0"/>
              <a:t>CoolEmAll</a:t>
            </a:r>
            <a:r>
              <a:rPr lang="en-US" sz="1300" dirty="0" smtClean="0"/>
              <a:t> provides mainly modeling and simulation tools so energy savings depend largely on given scenario and architecture. However we identified a few main use cases including (</a:t>
            </a:r>
            <a:r>
              <a:rPr lang="en-US" sz="1300" dirty="0" err="1" smtClean="0"/>
              <a:t>i</a:t>
            </a:r>
            <a:r>
              <a:rPr lang="en-US" sz="1300" dirty="0" smtClean="0"/>
              <a:t>) re-arrangement of racks based on CFD simulations (e.g. </a:t>
            </a:r>
            <a:r>
              <a:rPr lang="en-US" sz="1300" dirty="0" err="1" smtClean="0"/>
              <a:t>optimising</a:t>
            </a:r>
            <a:r>
              <a:rPr lang="en-US" sz="1300" dirty="0" smtClean="0"/>
              <a:t> air ducts, additional curtains, etc.), (ii) capacity management (</a:t>
            </a:r>
            <a:r>
              <a:rPr lang="en-GB" sz="1300" dirty="0" smtClean="0"/>
              <a:t>selecting optimal configuration of hardware for given types of workloads</a:t>
            </a:r>
            <a:r>
              <a:rPr lang="en-US" sz="1300" dirty="0" smtClean="0"/>
              <a:t>), and (iii) free cooling or increasing temperature in a server room (finding a maximum inlet temperature so that data </a:t>
            </a:r>
            <a:r>
              <a:rPr lang="en-US" sz="1300" dirty="0" err="1" smtClean="0"/>
              <a:t>centre</a:t>
            </a:r>
            <a:r>
              <a:rPr lang="en-US" sz="1300" dirty="0" smtClean="0"/>
              <a:t> can operate for a given workload and configuration). Even for each of use cases final savings will depend on a specific configuration, technology and state before improvements. However, rough potential savings obtained by using the </a:t>
            </a:r>
            <a:r>
              <a:rPr lang="en-US" sz="1300" dirty="0" err="1" smtClean="0"/>
              <a:t>CoolEmAll</a:t>
            </a:r>
            <a:r>
              <a:rPr lang="en-US" sz="1300" dirty="0" smtClean="0"/>
              <a:t> SVD Toolkit for each of these use cases are the following:</a:t>
            </a:r>
          </a:p>
          <a:p>
            <a:pPr marL="680954" lvl="1" indent="-185715" defTabSz="495239">
              <a:buFontTx/>
              <a:buChar char="-"/>
              <a:defRPr/>
            </a:pPr>
            <a:r>
              <a:rPr lang="en-US" sz="1300" dirty="0" smtClean="0"/>
              <a:t>Rack re-arrangement: improved air flow (avoiding hot and cold air mixing, heat recirculation, etc.) can lead to 25% savings for racks cooled by CRAC</a:t>
            </a:r>
          </a:p>
          <a:p>
            <a:pPr marL="680954" lvl="1" indent="-185715" defTabSz="495239">
              <a:buFontTx/>
              <a:buChar char="-"/>
              <a:defRPr/>
            </a:pPr>
            <a:r>
              <a:rPr lang="en-US" sz="1300" dirty="0" smtClean="0"/>
              <a:t>Capacity management: optimal selection of IT equipment and its configuration for given application profiles and workload levels can help to reduce energy consumption by 20%; additionally it can cause performance gains</a:t>
            </a:r>
          </a:p>
          <a:p>
            <a:pPr marL="680954" lvl="1" indent="-185715" defTabSz="495239">
              <a:buFontTx/>
              <a:buChar char="-"/>
              <a:defRPr/>
            </a:pPr>
            <a:r>
              <a:rPr lang="en-US" sz="1300" dirty="0" smtClean="0"/>
              <a:t>Free cooling: 30% of energy can be saved by no use of chillers, </a:t>
            </a:r>
          </a:p>
          <a:p>
            <a:pPr marL="680954" lvl="1" indent="-185715" defTabSz="495239">
              <a:buFontTx/>
              <a:buChar char="-"/>
              <a:defRPr/>
            </a:pPr>
            <a:r>
              <a:rPr lang="en-US" sz="1300" dirty="0" smtClean="0"/>
              <a:t>Increasing temperature of server room: up to 4% per 0.5 Celsius degree increase can be achieved</a:t>
            </a:r>
          </a:p>
          <a:p>
            <a:r>
              <a:rPr lang="en-US" sz="1300" dirty="0" smtClean="0"/>
              <a:t>Using </a:t>
            </a:r>
            <a:r>
              <a:rPr lang="en-US" sz="1300" dirty="0" err="1" smtClean="0"/>
              <a:t>CoolEmAll</a:t>
            </a:r>
            <a:r>
              <a:rPr lang="en-US" sz="1300" dirty="0" smtClean="0"/>
              <a:t> tools it is possible to test policies that </a:t>
            </a:r>
            <a:r>
              <a:rPr lang="en-US" sz="1300" dirty="0" err="1" smtClean="0"/>
              <a:t>minimise</a:t>
            </a:r>
            <a:r>
              <a:rPr lang="en-US" sz="1300" dirty="0" smtClean="0"/>
              <a:t> or prevent losses in performance and availability. For example, optimal selection of allocation of application to hardware and its power state can be done dynamically. Another example is a policy that reduces hot spots to enable free cooling (or increased temperature) operation but looks for a trade-off with workload execution performance.</a:t>
            </a:r>
          </a:p>
          <a:p>
            <a:endParaRPr lang="en-US" sz="1300" dirty="0" smtClean="0"/>
          </a:p>
          <a:p>
            <a:endParaRPr lang="en-US" sz="1300" dirty="0" smtClean="0"/>
          </a:p>
          <a:p>
            <a:pPr marL="495239" lvl="1"/>
            <a:endParaRPr lang="en-US" sz="13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186A5288-AB17-EC44-92B0-49F24655727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F26CC-C0E5-CA44-9224-9B075AE05C6B}" type="slidenum">
              <a:rPr lang="en-US" smtClean="0"/>
              <a:pPr/>
              <a:t>11</a:t>
            </a:fld>
            <a:endParaRPr lang="en-US"/>
          </a:p>
        </p:txBody>
      </p:sp>
    </p:spTree>
    <p:extLst>
      <p:ext uri="{BB962C8B-B14F-4D97-AF65-F5344CB8AC3E}">
        <p14:creationId xmlns:p14="http://schemas.microsoft.com/office/powerpoint/2010/main" xmlns="" val="208419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300" dirty="0" smtClean="0">
                <a:solidFill>
                  <a:schemeClr val="accent1">
                    <a:lumMod val="75000"/>
                  </a:schemeClr>
                </a:solidFill>
              </a:rPr>
              <a:t>ECO2Clouds will design and implement an energy aware deployment strategy for multi-site cloud </a:t>
            </a:r>
            <a:r>
              <a:rPr lang="en-US" sz="1300" dirty="0" err="1" smtClean="0">
                <a:solidFill>
                  <a:schemeClr val="accent1">
                    <a:lumMod val="75000"/>
                  </a:schemeClr>
                </a:solidFill>
              </a:rPr>
              <a:t>faciliti</a:t>
            </a:r>
            <a:endParaRPr lang="en-US" sz="1300" dirty="0" smtClean="0">
              <a:solidFill>
                <a:schemeClr val="accent1">
                  <a:lumMod val="75000"/>
                </a:schemeClr>
              </a:solidFill>
            </a:endParaRPr>
          </a:p>
          <a:p>
            <a:r>
              <a:rPr lang="en-US" sz="1300" dirty="0" smtClean="0">
                <a:solidFill>
                  <a:schemeClr val="accent1">
                    <a:lumMod val="75000"/>
                  </a:schemeClr>
                </a:solidFill>
              </a:rPr>
              <a:t>The overall goal is </a:t>
            </a:r>
            <a:r>
              <a:rPr lang="en-US" sz="1300" b="1" dirty="0" smtClean="0">
                <a:solidFill>
                  <a:schemeClr val="accent1">
                    <a:lumMod val="75000"/>
                  </a:schemeClr>
                </a:solidFill>
              </a:rPr>
              <a:t>the introduction of ecological concerns </a:t>
            </a:r>
            <a:r>
              <a:rPr lang="en-US" sz="1300" dirty="0" smtClean="0">
                <a:solidFill>
                  <a:schemeClr val="accent1">
                    <a:lumMod val="75000"/>
                  </a:schemeClr>
                </a:solidFill>
              </a:rPr>
              <a:t>(energy efficiency or CO2 footprint) while developing cloud infrastructures or cloud-based applications. </a:t>
            </a:r>
            <a:r>
              <a:rPr lang="en-US" sz="1300" dirty="0" err="1" smtClean="0">
                <a:solidFill>
                  <a:schemeClr val="accent1">
                    <a:lumMod val="75000"/>
                  </a:schemeClr>
                </a:solidFill>
              </a:rPr>
              <a:t>es</a:t>
            </a:r>
            <a:r>
              <a:rPr lang="en-US" sz="1300" dirty="0" smtClean="0">
                <a:solidFill>
                  <a:schemeClr val="accent1">
                    <a:lumMod val="75000"/>
                  </a:schemeClr>
                </a:solidFill>
              </a:rPr>
              <a:t>.</a:t>
            </a:r>
            <a:endParaRPr lang="en-GB" dirty="0"/>
          </a:p>
        </p:txBody>
      </p:sp>
      <p:sp>
        <p:nvSpPr>
          <p:cNvPr id="4" name="Foliennummernplatzhalter 3"/>
          <p:cNvSpPr>
            <a:spLocks noGrp="1"/>
          </p:cNvSpPr>
          <p:nvPr>
            <p:ph type="sldNum" sz="quarter" idx="10"/>
          </p:nvPr>
        </p:nvSpPr>
        <p:spPr/>
        <p:txBody>
          <a:bodyPr/>
          <a:lstStyle/>
          <a:p>
            <a:fld id="{186A5288-AB17-EC44-92B0-49F24655727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ajd tytułow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685800" y="1844824"/>
            <a:ext cx="7772400" cy="1470025"/>
          </a:xfrm>
          <a:prstGeom prst="rect">
            <a:avLst/>
          </a:prstGeom>
        </p:spPr>
        <p:txBody>
          <a:bodyPr/>
          <a:lstStyle>
            <a:lvl1pPr algn="ctr">
              <a:defRPr b="1" baseline="0">
                <a:solidFill>
                  <a:schemeClr val="bg1"/>
                </a:solidFill>
              </a:defRPr>
            </a:lvl1pPr>
          </a:lstStyle>
          <a:p>
            <a:r>
              <a:rPr lang="en-GB" noProof="0" dirty="0" smtClean="0"/>
              <a:t>Click to add title</a:t>
            </a:r>
            <a:endParaRPr lang="en-GB" noProof="0" dirty="0"/>
          </a:p>
        </p:txBody>
      </p:sp>
      <p:sp>
        <p:nvSpPr>
          <p:cNvPr id="3" name="Podtytuł 2"/>
          <p:cNvSpPr>
            <a:spLocks noGrp="1"/>
          </p:cNvSpPr>
          <p:nvPr>
            <p:ph type="subTitle" idx="1" hasCustomPrompt="1"/>
          </p:nvPr>
        </p:nvSpPr>
        <p:spPr>
          <a:xfrm>
            <a:off x="1371600" y="3764632"/>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add authors</a:t>
            </a:r>
            <a:endParaRPr lang="en-GB" noProof="0" dirty="0"/>
          </a:p>
        </p:txBody>
      </p:sp>
      <p:sp>
        <p:nvSpPr>
          <p:cNvPr id="4" name="Symbol zastępczy daty 3"/>
          <p:cNvSpPr>
            <a:spLocks noGrp="1"/>
          </p:cNvSpPr>
          <p:nvPr>
            <p:ph type="dt" sz="half" idx="10"/>
          </p:nvPr>
        </p:nvSpPr>
        <p:spPr/>
        <p:txBody>
          <a:bodyPr/>
          <a:lstStyle/>
          <a:p>
            <a:fld id="{098AB8C3-5722-D24A-AFBA-6E822039C9F5}" type="datetime1">
              <a:rPr lang="en-US" smtClean="0"/>
              <a:pPr/>
              <a:t>9/30/2013</a:t>
            </a:fld>
            <a:endParaRPr lang="en-GB"/>
          </a:p>
        </p:txBody>
      </p:sp>
      <p:sp>
        <p:nvSpPr>
          <p:cNvPr id="5" name="Symbol zastępczy stopki 4"/>
          <p:cNvSpPr>
            <a:spLocks noGrp="1"/>
          </p:cNvSpPr>
          <p:nvPr>
            <p:ph type="ftr" sz="quarter" idx="11"/>
          </p:nvPr>
        </p:nvSpPr>
        <p:spPr/>
        <p:txBody>
          <a:bodyPr/>
          <a:lstStyle/>
          <a:p>
            <a:r>
              <a:rPr lang="pl-PL" smtClean="0"/>
              <a:t>1st Review, 30.10.2012, Brussels</a:t>
            </a:r>
            <a:endParaRPr lang="en-GB"/>
          </a:p>
        </p:txBody>
      </p:sp>
      <p:sp>
        <p:nvSpPr>
          <p:cNvPr id="6" name="Symbol zastępczy numeru slajdu 5"/>
          <p:cNvSpPr>
            <a:spLocks noGrp="1"/>
          </p:cNvSpPr>
          <p:nvPr>
            <p:ph type="sldNum" sz="quarter" idx="12"/>
          </p:nvPr>
        </p:nvSpPr>
        <p:spPr/>
        <p:txBody>
          <a:bodyPr/>
          <a:lstStyle/>
          <a:p>
            <a:fld id="{3F6BEF31-6753-4B6F-903F-62E75C9D4145}" type="slidenum">
              <a:rPr lang="en-GB" smtClean="0"/>
              <a:pPr/>
              <a:t>‹Nr.›</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91F2F-F8C4-0345-9947-915A81013EEE}" type="datetime1">
              <a:rPr lang="en-US" smtClean="0"/>
              <a:pPr/>
              <a:t>9/30/2013</a:t>
            </a:fld>
            <a:endParaRPr lang="en-GB"/>
          </a:p>
        </p:txBody>
      </p:sp>
      <p:sp>
        <p:nvSpPr>
          <p:cNvPr id="5" name="Footer Placeholder 4"/>
          <p:cNvSpPr>
            <a:spLocks noGrp="1"/>
          </p:cNvSpPr>
          <p:nvPr>
            <p:ph type="ftr" sz="quarter" idx="11"/>
          </p:nvPr>
        </p:nvSpPr>
        <p:spPr/>
        <p:txBody>
          <a:bodyPr/>
          <a:lstStyle/>
          <a:p>
            <a:r>
              <a:rPr lang="pl-PL" smtClean="0"/>
              <a:t>1st Review, 30.10.2012, Brussels</a:t>
            </a:r>
            <a:endParaRPr lang="en-GB" dirty="0"/>
          </a:p>
        </p:txBody>
      </p:sp>
      <p:sp>
        <p:nvSpPr>
          <p:cNvPr id="6" name="Slide Number Placeholder 5"/>
          <p:cNvSpPr>
            <a:spLocks noGrp="1"/>
          </p:cNvSpPr>
          <p:nvPr>
            <p:ph type="sldNum" sz="quarter" idx="12"/>
          </p:nvPr>
        </p:nvSpPr>
        <p:spPr/>
        <p:txBody>
          <a:bodyPr/>
          <a:lstStyle/>
          <a:p>
            <a:fld id="{6CC56E98-F7F7-4722-8960-744665BF15EA}" type="slidenum">
              <a:rPr lang="en-GB" smtClean="0"/>
              <a:pPr/>
              <a:t>‹Nr.›</a:t>
            </a:fld>
            <a:endParaRPr lang="en-GB"/>
          </a:p>
        </p:txBody>
      </p:sp>
    </p:spTree>
    <p:extLst>
      <p:ext uri="{BB962C8B-B14F-4D97-AF65-F5344CB8AC3E}">
        <p14:creationId xmlns:p14="http://schemas.microsoft.com/office/powerpoint/2010/main" xmlns="" val="14870673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2051720" y="116632"/>
            <a:ext cx="7092280" cy="792088"/>
          </a:xfrm>
          <a:prstGeom prst="rect">
            <a:avLst/>
          </a:prstGeom>
        </p:spPr>
        <p:txBody>
          <a:bodyPr/>
          <a:lstStyle>
            <a:lvl1pPr algn="l">
              <a:defRPr b="1">
                <a:solidFill>
                  <a:schemeClr val="bg1"/>
                </a:solidFill>
              </a:defRPr>
            </a:lvl1pPr>
          </a:lstStyle>
          <a:p>
            <a:r>
              <a:rPr lang="en-GB" noProof="0" dirty="0" smtClean="0"/>
              <a:t>Click</a:t>
            </a:r>
            <a:r>
              <a:rPr lang="en-GB" dirty="0" smtClean="0"/>
              <a:t> to add title</a:t>
            </a:r>
            <a:endParaRPr lang="en-GB" dirty="0"/>
          </a:p>
        </p:txBody>
      </p:sp>
      <p:sp>
        <p:nvSpPr>
          <p:cNvPr id="3" name="Symbol zastępczy zawartości 2"/>
          <p:cNvSpPr>
            <a:spLocks noGrp="1"/>
          </p:cNvSpPr>
          <p:nvPr>
            <p:ph idx="1" hasCustomPrompt="1"/>
          </p:nvPr>
        </p:nvSpPr>
        <p:spPr>
          <a:xfrm>
            <a:off x="2123728" y="980728"/>
            <a:ext cx="6912768" cy="5184576"/>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Symbol zastępczy daty 3"/>
          <p:cNvSpPr>
            <a:spLocks noGrp="1"/>
          </p:cNvSpPr>
          <p:nvPr>
            <p:ph type="dt" sz="half" idx="10"/>
          </p:nvPr>
        </p:nvSpPr>
        <p:spPr/>
        <p:txBody>
          <a:bodyPr/>
          <a:lstStyle/>
          <a:p>
            <a:fld id="{749C99EB-E326-D847-857C-307B65DDABCF}" type="datetime1">
              <a:rPr lang="en-US" smtClean="0"/>
              <a:pPr/>
              <a:t>9/30/2013</a:t>
            </a:fld>
            <a:endParaRPr lang="en-GB"/>
          </a:p>
        </p:txBody>
      </p:sp>
      <p:sp>
        <p:nvSpPr>
          <p:cNvPr id="5" name="Symbol zastępczy stopki 4"/>
          <p:cNvSpPr>
            <a:spLocks noGrp="1"/>
          </p:cNvSpPr>
          <p:nvPr>
            <p:ph type="ftr" sz="quarter" idx="11"/>
          </p:nvPr>
        </p:nvSpPr>
        <p:spPr/>
        <p:txBody>
          <a:bodyPr/>
          <a:lstStyle/>
          <a:p>
            <a:r>
              <a:rPr lang="pl-PL" smtClean="0"/>
              <a:t>1st Review, 30.10.2012, Brussels</a:t>
            </a:r>
            <a:endParaRPr lang="en-GB"/>
          </a:p>
        </p:txBody>
      </p:sp>
      <p:sp>
        <p:nvSpPr>
          <p:cNvPr id="6" name="Symbol zastępczy numeru slajdu 5"/>
          <p:cNvSpPr>
            <a:spLocks noGrp="1"/>
          </p:cNvSpPr>
          <p:nvPr>
            <p:ph type="sldNum" sz="quarter" idx="12"/>
          </p:nvPr>
        </p:nvSpPr>
        <p:spPr/>
        <p:txBody>
          <a:bodyPr/>
          <a:lstStyle/>
          <a:p>
            <a:fld id="{3F6BEF31-6753-4B6F-903F-62E75C9D4145}" type="slidenum">
              <a:rPr lang="en-GB" smtClean="0"/>
              <a:pPr/>
              <a:t>‹Nr.›</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ide images">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2051720" y="116632"/>
            <a:ext cx="7092280" cy="792088"/>
          </a:xfrm>
          <a:prstGeom prst="rect">
            <a:avLst/>
          </a:prstGeom>
        </p:spPr>
        <p:txBody>
          <a:bodyPr/>
          <a:lstStyle>
            <a:lvl1pPr algn="l">
              <a:defRPr b="1">
                <a:solidFill>
                  <a:schemeClr val="bg1"/>
                </a:solidFill>
              </a:defRPr>
            </a:lvl1pPr>
          </a:lstStyle>
          <a:p>
            <a:r>
              <a:rPr lang="en-GB" noProof="0" dirty="0" smtClean="0"/>
              <a:t>Click</a:t>
            </a:r>
            <a:r>
              <a:rPr lang="en-GB" dirty="0" smtClean="0"/>
              <a:t> to add title</a:t>
            </a:r>
            <a:endParaRPr lang="en-GB" dirty="0"/>
          </a:p>
        </p:txBody>
      </p:sp>
      <p:sp>
        <p:nvSpPr>
          <p:cNvPr id="3" name="Symbol zastępczy zawartości 2"/>
          <p:cNvSpPr>
            <a:spLocks noGrp="1"/>
          </p:cNvSpPr>
          <p:nvPr>
            <p:ph idx="1" hasCustomPrompt="1"/>
          </p:nvPr>
        </p:nvSpPr>
        <p:spPr>
          <a:xfrm>
            <a:off x="2123728" y="980728"/>
            <a:ext cx="6912768" cy="5184576"/>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Symbol zastępczy daty 3"/>
          <p:cNvSpPr>
            <a:spLocks noGrp="1"/>
          </p:cNvSpPr>
          <p:nvPr>
            <p:ph type="dt" sz="half" idx="10"/>
          </p:nvPr>
        </p:nvSpPr>
        <p:spPr/>
        <p:txBody>
          <a:bodyPr/>
          <a:lstStyle/>
          <a:p>
            <a:fld id="{9EE32EFD-2AFB-CD49-BF0A-4CEE18EC88C7}" type="datetime1">
              <a:rPr lang="en-US" smtClean="0"/>
              <a:pPr/>
              <a:t>9/30/2013</a:t>
            </a:fld>
            <a:endParaRPr lang="en-GB"/>
          </a:p>
        </p:txBody>
      </p:sp>
      <p:sp>
        <p:nvSpPr>
          <p:cNvPr id="5" name="Symbol zastępczy stopki 4"/>
          <p:cNvSpPr>
            <a:spLocks noGrp="1"/>
          </p:cNvSpPr>
          <p:nvPr>
            <p:ph type="ftr" sz="quarter" idx="11"/>
          </p:nvPr>
        </p:nvSpPr>
        <p:spPr/>
        <p:txBody>
          <a:bodyPr/>
          <a:lstStyle/>
          <a:p>
            <a:r>
              <a:rPr lang="pl-PL" smtClean="0"/>
              <a:t>1st Review, 30.10.2012, Brussels</a:t>
            </a:r>
            <a:endParaRPr lang="en-GB"/>
          </a:p>
        </p:txBody>
      </p:sp>
      <p:sp>
        <p:nvSpPr>
          <p:cNvPr id="6" name="Symbol zastępczy numeru slajdu 5"/>
          <p:cNvSpPr>
            <a:spLocks noGrp="1"/>
          </p:cNvSpPr>
          <p:nvPr>
            <p:ph type="sldNum" sz="quarter" idx="12"/>
          </p:nvPr>
        </p:nvSpPr>
        <p:spPr/>
        <p:txBody>
          <a:bodyPr/>
          <a:lstStyle/>
          <a:p>
            <a:fld id="{3F6BEF31-6753-4B6F-903F-62E75C9D4145}" type="slidenum">
              <a:rPr lang="en-GB" smtClean="0"/>
              <a:pPr/>
              <a:t>‹Nr.›</a:t>
            </a:fld>
            <a:endParaRPr lang="en-GB"/>
          </a:p>
        </p:txBody>
      </p:sp>
      <p:sp>
        <p:nvSpPr>
          <p:cNvPr id="8" name="Symbol zastępczy obrazu 7"/>
          <p:cNvSpPr>
            <a:spLocks noGrp="1"/>
          </p:cNvSpPr>
          <p:nvPr>
            <p:ph type="pic" sz="quarter" idx="13" hasCustomPrompt="1"/>
          </p:nvPr>
        </p:nvSpPr>
        <p:spPr>
          <a:xfrm>
            <a:off x="43963" y="1196752"/>
            <a:ext cx="1957820" cy="1512168"/>
          </a:xfrm>
        </p:spPr>
        <p:txBody>
          <a:bodyPr>
            <a:normAutofit/>
          </a:bodyPr>
          <a:lstStyle>
            <a:lvl1pPr>
              <a:buNone/>
              <a:defRPr sz="1800"/>
            </a:lvl1pPr>
          </a:lstStyle>
          <a:p>
            <a:r>
              <a:rPr lang="en-GB" noProof="0" smtClean="0"/>
              <a:t>Click to add image</a:t>
            </a:r>
            <a:endParaRPr lang="en-GB" noProof="0"/>
          </a:p>
        </p:txBody>
      </p:sp>
      <p:sp>
        <p:nvSpPr>
          <p:cNvPr id="10" name="Symbol zastępczy obrazu 9"/>
          <p:cNvSpPr>
            <a:spLocks noGrp="1"/>
          </p:cNvSpPr>
          <p:nvPr>
            <p:ph type="pic" sz="quarter" idx="14" hasCustomPrompt="1"/>
          </p:nvPr>
        </p:nvSpPr>
        <p:spPr>
          <a:xfrm>
            <a:off x="43963" y="3068960"/>
            <a:ext cx="1943546" cy="1512168"/>
          </a:xfrm>
        </p:spPr>
        <p:txBody>
          <a:bodyPr>
            <a:normAutofit/>
          </a:bodyPr>
          <a:lstStyle>
            <a:lvl1pPr>
              <a:buNone/>
              <a:defRPr sz="1800"/>
            </a:lvl1pPr>
          </a:lstStyle>
          <a:p>
            <a:r>
              <a:rPr lang="en-GB" noProof="0" smtClean="0"/>
              <a:t>Click to add image</a:t>
            </a:r>
            <a:endParaRPr lang="en-GB" noProof="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elements">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2051720" y="116632"/>
            <a:ext cx="7092280" cy="792088"/>
          </a:xfrm>
          <a:prstGeom prst="rect">
            <a:avLst/>
          </a:prstGeom>
        </p:spPr>
        <p:txBody>
          <a:bodyPr/>
          <a:lstStyle>
            <a:lvl1pPr>
              <a:defRPr/>
            </a:lvl1pPr>
          </a:lstStyle>
          <a:p>
            <a:r>
              <a:rPr lang="en-GB" noProof="0" smtClean="0"/>
              <a:t>Click to add title</a:t>
            </a:r>
            <a:endParaRPr lang="en-GB" noProof="0"/>
          </a:p>
        </p:txBody>
      </p:sp>
      <p:sp>
        <p:nvSpPr>
          <p:cNvPr id="3" name="Symbol zastępczy zawartości 2"/>
          <p:cNvSpPr>
            <a:spLocks noGrp="1"/>
          </p:cNvSpPr>
          <p:nvPr>
            <p:ph sz="half" idx="1" hasCustomPrompt="1"/>
          </p:nvPr>
        </p:nvSpPr>
        <p:spPr>
          <a:xfrm>
            <a:off x="457200" y="980728"/>
            <a:ext cx="4038600" cy="5145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Symbol zastępczy zawartości 3"/>
          <p:cNvSpPr>
            <a:spLocks noGrp="1"/>
          </p:cNvSpPr>
          <p:nvPr>
            <p:ph sz="half" idx="2" hasCustomPrompt="1"/>
          </p:nvPr>
        </p:nvSpPr>
        <p:spPr>
          <a:xfrm>
            <a:off x="4648200" y="980728"/>
            <a:ext cx="4038600" cy="5145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Symbol zastępczy daty 4"/>
          <p:cNvSpPr>
            <a:spLocks noGrp="1"/>
          </p:cNvSpPr>
          <p:nvPr>
            <p:ph type="dt" sz="half" idx="10"/>
          </p:nvPr>
        </p:nvSpPr>
        <p:spPr/>
        <p:txBody>
          <a:bodyPr/>
          <a:lstStyle/>
          <a:p>
            <a:fld id="{D132AF00-0BF2-CD45-B544-9BB3CFDDE0D8}" type="datetime1">
              <a:rPr lang="en-US" smtClean="0"/>
              <a:pPr/>
              <a:t>9/30/2013</a:t>
            </a:fld>
            <a:endParaRPr lang="en-GB"/>
          </a:p>
        </p:txBody>
      </p:sp>
      <p:sp>
        <p:nvSpPr>
          <p:cNvPr id="6" name="Symbol zastępczy stopki 5"/>
          <p:cNvSpPr>
            <a:spLocks noGrp="1"/>
          </p:cNvSpPr>
          <p:nvPr>
            <p:ph type="ftr" sz="quarter" idx="11"/>
          </p:nvPr>
        </p:nvSpPr>
        <p:spPr/>
        <p:txBody>
          <a:bodyPr/>
          <a:lstStyle/>
          <a:p>
            <a:r>
              <a:rPr lang="pl-PL" smtClean="0"/>
              <a:t>1st Review, 30.10.2012, Brussels</a:t>
            </a:r>
            <a:endParaRPr lang="en-GB"/>
          </a:p>
        </p:txBody>
      </p:sp>
      <p:sp>
        <p:nvSpPr>
          <p:cNvPr id="7" name="Symbol zastępczy numeru slajdu 6"/>
          <p:cNvSpPr>
            <a:spLocks noGrp="1"/>
          </p:cNvSpPr>
          <p:nvPr>
            <p:ph type="sldNum" sz="quarter" idx="12"/>
          </p:nvPr>
        </p:nvSpPr>
        <p:spPr/>
        <p:txBody>
          <a:bodyPr/>
          <a:lstStyle/>
          <a:p>
            <a:fld id="{3F6BEF31-6753-4B6F-903F-62E75C9D4145}" type="slidenum">
              <a:rPr lang="en-GB" smtClean="0"/>
              <a:pPr/>
              <a:t>‹Nr.›</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2052000" y="116632"/>
            <a:ext cx="7020272" cy="792088"/>
          </a:xfrm>
          <a:prstGeom prst="rect">
            <a:avLst/>
          </a:prstGeom>
        </p:spPr>
        <p:txBody>
          <a:bodyPr/>
          <a:lstStyle>
            <a:lvl1pPr>
              <a:defRPr/>
            </a:lvl1pPr>
          </a:lstStyle>
          <a:p>
            <a:r>
              <a:rPr lang="en-GB" noProof="0" smtClean="0"/>
              <a:t>Click to add title</a:t>
            </a:r>
            <a:endParaRPr lang="en-GB" noProof="0"/>
          </a:p>
        </p:txBody>
      </p:sp>
      <p:sp>
        <p:nvSpPr>
          <p:cNvPr id="3" name="Symbol zastępczy tekstu 2"/>
          <p:cNvSpPr>
            <a:spLocks noGrp="1"/>
          </p:cNvSpPr>
          <p:nvPr>
            <p:ph type="body" idx="1" hasCustomPrompt="1"/>
          </p:nvPr>
        </p:nvSpPr>
        <p:spPr>
          <a:xfrm>
            <a:off x="456183" y="980728"/>
            <a:ext cx="4040188"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to add title</a:t>
            </a:r>
          </a:p>
        </p:txBody>
      </p:sp>
      <p:sp>
        <p:nvSpPr>
          <p:cNvPr id="4" name="Symbol zastępczy zawartości 3"/>
          <p:cNvSpPr>
            <a:spLocks noGrp="1"/>
          </p:cNvSpPr>
          <p:nvPr>
            <p:ph sz="half" idx="2" hasCustomPrompt="1"/>
          </p:nvPr>
        </p:nvSpPr>
        <p:spPr>
          <a:xfrm>
            <a:off x="457200" y="1628800"/>
            <a:ext cx="4040188"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Symbol zastępczy tekstu 4"/>
          <p:cNvSpPr>
            <a:spLocks noGrp="1"/>
          </p:cNvSpPr>
          <p:nvPr>
            <p:ph type="body" sz="quarter" idx="3" hasCustomPrompt="1"/>
          </p:nvPr>
        </p:nvSpPr>
        <p:spPr>
          <a:xfrm>
            <a:off x="4644008" y="98072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Click to add title</a:t>
            </a:r>
          </a:p>
        </p:txBody>
      </p:sp>
      <p:sp>
        <p:nvSpPr>
          <p:cNvPr id="6" name="Symbol zastępczy zawartości 5"/>
          <p:cNvSpPr>
            <a:spLocks noGrp="1"/>
          </p:cNvSpPr>
          <p:nvPr>
            <p:ph sz="quarter" idx="4" hasCustomPrompt="1"/>
          </p:nvPr>
        </p:nvSpPr>
        <p:spPr>
          <a:xfrm>
            <a:off x="4645025" y="1628800"/>
            <a:ext cx="4041775" cy="4464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Click to add text</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Symbol zastępczy daty 6"/>
          <p:cNvSpPr>
            <a:spLocks noGrp="1"/>
          </p:cNvSpPr>
          <p:nvPr>
            <p:ph type="dt" sz="half" idx="10"/>
          </p:nvPr>
        </p:nvSpPr>
        <p:spPr/>
        <p:txBody>
          <a:bodyPr/>
          <a:lstStyle/>
          <a:p>
            <a:fld id="{E1B8E9DC-D9F6-C040-8592-465B4FFE69DB}" type="datetime1">
              <a:rPr lang="en-US" smtClean="0"/>
              <a:pPr/>
              <a:t>9/30/2013</a:t>
            </a:fld>
            <a:endParaRPr lang="en-GB"/>
          </a:p>
        </p:txBody>
      </p:sp>
      <p:sp>
        <p:nvSpPr>
          <p:cNvPr id="8" name="Symbol zastępczy stopki 7"/>
          <p:cNvSpPr>
            <a:spLocks noGrp="1"/>
          </p:cNvSpPr>
          <p:nvPr>
            <p:ph type="ftr" sz="quarter" idx="11"/>
          </p:nvPr>
        </p:nvSpPr>
        <p:spPr/>
        <p:txBody>
          <a:bodyPr/>
          <a:lstStyle/>
          <a:p>
            <a:r>
              <a:rPr lang="pl-PL" smtClean="0"/>
              <a:t>1st Review, 30.10.2012, Brussels</a:t>
            </a:r>
            <a:endParaRPr lang="en-GB"/>
          </a:p>
        </p:txBody>
      </p:sp>
      <p:sp>
        <p:nvSpPr>
          <p:cNvPr id="9" name="Symbol zastępczy numeru slajdu 8"/>
          <p:cNvSpPr>
            <a:spLocks noGrp="1"/>
          </p:cNvSpPr>
          <p:nvPr>
            <p:ph type="sldNum" sz="quarter" idx="12"/>
          </p:nvPr>
        </p:nvSpPr>
        <p:spPr/>
        <p:txBody>
          <a:bodyPr/>
          <a:lstStyle/>
          <a:p>
            <a:fld id="{3F6BEF31-6753-4B6F-903F-62E75C9D4145}" type="slidenum">
              <a:rPr lang="en-GB" smtClean="0"/>
              <a:pPr/>
              <a:t>‹Nr.›</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2052000" y="116632"/>
            <a:ext cx="7020272" cy="792088"/>
          </a:xfrm>
          <a:prstGeom prst="rect">
            <a:avLst/>
          </a:prstGeom>
        </p:spPr>
        <p:txBody>
          <a:bodyPr/>
          <a:lstStyle>
            <a:lvl1pPr>
              <a:defRPr baseline="0"/>
            </a:lvl1pPr>
          </a:lstStyle>
          <a:p>
            <a:r>
              <a:rPr lang="en-GB" noProof="0" dirty="0" smtClean="0"/>
              <a:t>Click to add title</a:t>
            </a:r>
            <a:endParaRPr lang="en-GB" noProof="0" dirty="0"/>
          </a:p>
        </p:txBody>
      </p:sp>
      <p:sp>
        <p:nvSpPr>
          <p:cNvPr id="3" name="Symbol zastępczy daty 2"/>
          <p:cNvSpPr>
            <a:spLocks noGrp="1"/>
          </p:cNvSpPr>
          <p:nvPr>
            <p:ph type="dt" sz="half" idx="10"/>
          </p:nvPr>
        </p:nvSpPr>
        <p:spPr/>
        <p:txBody>
          <a:bodyPr/>
          <a:lstStyle/>
          <a:p>
            <a:fld id="{618C2D4A-20B0-0E45-B490-3CD8CCF89178}" type="datetime1">
              <a:rPr lang="en-US" smtClean="0"/>
              <a:pPr/>
              <a:t>9/30/2013</a:t>
            </a:fld>
            <a:endParaRPr lang="en-GB"/>
          </a:p>
        </p:txBody>
      </p:sp>
      <p:sp>
        <p:nvSpPr>
          <p:cNvPr id="4" name="Symbol zastępczy stopki 3"/>
          <p:cNvSpPr>
            <a:spLocks noGrp="1"/>
          </p:cNvSpPr>
          <p:nvPr>
            <p:ph type="ftr" sz="quarter" idx="11"/>
          </p:nvPr>
        </p:nvSpPr>
        <p:spPr/>
        <p:txBody>
          <a:bodyPr/>
          <a:lstStyle/>
          <a:p>
            <a:r>
              <a:rPr lang="pl-PL" smtClean="0"/>
              <a:t>1st Review, 30.10.2012, Brussels</a:t>
            </a:r>
            <a:endParaRPr lang="en-GB"/>
          </a:p>
        </p:txBody>
      </p:sp>
      <p:sp>
        <p:nvSpPr>
          <p:cNvPr id="5" name="Symbol zastępczy numeru slajdu 4"/>
          <p:cNvSpPr>
            <a:spLocks noGrp="1"/>
          </p:cNvSpPr>
          <p:nvPr>
            <p:ph type="sldNum" sz="quarter" idx="12"/>
          </p:nvPr>
        </p:nvSpPr>
        <p:spPr/>
        <p:txBody>
          <a:bodyPr/>
          <a:lstStyle/>
          <a:p>
            <a:fld id="{3F6BEF31-6753-4B6F-903F-62E75C9D4145}" type="slidenum">
              <a:rPr lang="en-GB" smtClean="0"/>
              <a:pPr/>
              <a:t>‹Nr.›</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0921BA4-415A-0D45-8663-DE8644A14A9C}" type="datetime1">
              <a:rPr lang="en-US" smtClean="0"/>
              <a:pPr/>
              <a:t>9/30/2013</a:t>
            </a:fld>
            <a:endParaRPr lang="en-GB"/>
          </a:p>
        </p:txBody>
      </p:sp>
      <p:sp>
        <p:nvSpPr>
          <p:cNvPr id="3" name="Symbol zastępczy stopki 2"/>
          <p:cNvSpPr>
            <a:spLocks noGrp="1"/>
          </p:cNvSpPr>
          <p:nvPr>
            <p:ph type="ftr" sz="quarter" idx="11"/>
          </p:nvPr>
        </p:nvSpPr>
        <p:spPr/>
        <p:txBody>
          <a:bodyPr/>
          <a:lstStyle/>
          <a:p>
            <a:r>
              <a:rPr lang="pl-PL" smtClean="0"/>
              <a:t>1st Review, 30.10.2012, Brussels</a:t>
            </a:r>
            <a:endParaRPr lang="en-GB"/>
          </a:p>
        </p:txBody>
      </p:sp>
      <p:sp>
        <p:nvSpPr>
          <p:cNvPr id="4" name="Symbol zastępczy numeru slajdu 3"/>
          <p:cNvSpPr>
            <a:spLocks noGrp="1"/>
          </p:cNvSpPr>
          <p:nvPr>
            <p:ph type="sldNum" sz="quarter" idx="12"/>
          </p:nvPr>
        </p:nvSpPr>
        <p:spPr/>
        <p:txBody>
          <a:bodyPr/>
          <a:lstStyle/>
          <a:p>
            <a:fld id="{3F6BEF31-6753-4B6F-903F-62E75C9D4145}" type="slidenum">
              <a:rPr lang="en-GB" smtClean="0"/>
              <a:pPr/>
              <a:t>‹Nr.›</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side text">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107503" y="980728"/>
            <a:ext cx="1872209" cy="432048"/>
          </a:xfrm>
          <a:prstGeom prst="rect">
            <a:avLst/>
          </a:prstGeom>
        </p:spPr>
        <p:txBody>
          <a:bodyPr anchor="b">
            <a:noAutofit/>
          </a:bodyPr>
          <a:lstStyle>
            <a:lvl1pPr algn="l">
              <a:defRPr sz="1600" b="1" baseline="0">
                <a:solidFill>
                  <a:schemeClr val="accent1">
                    <a:lumMod val="75000"/>
                  </a:schemeClr>
                </a:solidFill>
              </a:defRPr>
            </a:lvl1pPr>
          </a:lstStyle>
          <a:p>
            <a:r>
              <a:rPr lang="en-GB" noProof="0" smtClean="0"/>
              <a:t>Click to add title</a:t>
            </a:r>
            <a:endParaRPr lang="en-GB" noProof="0"/>
          </a:p>
        </p:txBody>
      </p:sp>
      <p:sp>
        <p:nvSpPr>
          <p:cNvPr id="3" name="Symbol zastępczy zawartości 2"/>
          <p:cNvSpPr>
            <a:spLocks noGrp="1"/>
          </p:cNvSpPr>
          <p:nvPr>
            <p:ph idx="1" hasCustomPrompt="1"/>
          </p:nvPr>
        </p:nvSpPr>
        <p:spPr>
          <a:xfrm>
            <a:off x="2123728" y="980728"/>
            <a:ext cx="6912768"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Click to add text</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ymbol zastępczy tekstu 3"/>
          <p:cNvSpPr>
            <a:spLocks noGrp="1"/>
          </p:cNvSpPr>
          <p:nvPr>
            <p:ph type="body" sz="half" idx="2" hasCustomPrompt="1"/>
          </p:nvPr>
        </p:nvSpPr>
        <p:spPr>
          <a:xfrm>
            <a:off x="107504" y="1484784"/>
            <a:ext cx="1872208" cy="4680520"/>
          </a:xfr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smtClean="0"/>
              <a:t>Click to add text</a:t>
            </a:r>
          </a:p>
        </p:txBody>
      </p:sp>
      <p:sp>
        <p:nvSpPr>
          <p:cNvPr id="5" name="Symbol zastępczy daty 4"/>
          <p:cNvSpPr>
            <a:spLocks noGrp="1"/>
          </p:cNvSpPr>
          <p:nvPr>
            <p:ph type="dt" sz="half" idx="10"/>
          </p:nvPr>
        </p:nvSpPr>
        <p:spPr/>
        <p:txBody>
          <a:bodyPr/>
          <a:lstStyle/>
          <a:p>
            <a:fld id="{0C55E00C-EEDF-0046-806B-162C7B9E81DC}" type="datetime1">
              <a:rPr lang="en-US" smtClean="0"/>
              <a:pPr/>
              <a:t>9/30/2013</a:t>
            </a:fld>
            <a:endParaRPr lang="en-GB"/>
          </a:p>
        </p:txBody>
      </p:sp>
      <p:sp>
        <p:nvSpPr>
          <p:cNvPr id="6" name="Symbol zastępczy stopki 5"/>
          <p:cNvSpPr>
            <a:spLocks noGrp="1"/>
          </p:cNvSpPr>
          <p:nvPr>
            <p:ph type="ftr" sz="quarter" idx="11"/>
          </p:nvPr>
        </p:nvSpPr>
        <p:spPr/>
        <p:txBody>
          <a:bodyPr/>
          <a:lstStyle/>
          <a:p>
            <a:r>
              <a:rPr lang="pl-PL" smtClean="0"/>
              <a:t>1st Review, 30.10.2012, Brussels</a:t>
            </a:r>
            <a:endParaRPr lang="en-GB"/>
          </a:p>
        </p:txBody>
      </p:sp>
      <p:sp>
        <p:nvSpPr>
          <p:cNvPr id="7" name="Symbol zastępczy numeru slajdu 6"/>
          <p:cNvSpPr>
            <a:spLocks noGrp="1"/>
          </p:cNvSpPr>
          <p:nvPr>
            <p:ph type="sldNum" sz="quarter" idx="12"/>
          </p:nvPr>
        </p:nvSpPr>
        <p:spPr/>
        <p:txBody>
          <a:bodyPr/>
          <a:lstStyle/>
          <a:p>
            <a:fld id="{3F6BEF31-6753-4B6F-903F-62E75C9D4145}" type="slidenum">
              <a:rPr lang="en-GB" smtClean="0"/>
              <a:pPr/>
              <a:t>‹Nr.›</a:t>
            </a:fld>
            <a:endParaRPr lang="en-GB"/>
          </a:p>
        </p:txBody>
      </p:sp>
      <p:sp>
        <p:nvSpPr>
          <p:cNvPr id="9" name="Symbol zastępczy tekstu 8"/>
          <p:cNvSpPr>
            <a:spLocks noGrp="1"/>
          </p:cNvSpPr>
          <p:nvPr>
            <p:ph type="body" sz="quarter" idx="13" hasCustomPrompt="1"/>
          </p:nvPr>
        </p:nvSpPr>
        <p:spPr>
          <a:xfrm>
            <a:off x="2052000" y="133566"/>
            <a:ext cx="7019925" cy="792162"/>
          </a:xfrm>
        </p:spPr>
        <p:txBody>
          <a:bodyPr>
            <a:noAutofit/>
          </a:bodyPr>
          <a:lstStyle>
            <a:lvl1pPr marL="0">
              <a:spcBef>
                <a:spcPts val="0"/>
              </a:spcBef>
              <a:buNone/>
              <a:defRPr sz="4400" b="1" baseline="0">
                <a:solidFill>
                  <a:schemeClr val="bg1"/>
                </a:solidFill>
              </a:defRPr>
            </a:lvl1pPr>
            <a:lvl2pPr>
              <a:defRPr sz="4400"/>
            </a:lvl2pPr>
            <a:lvl3pPr>
              <a:defRPr sz="4400"/>
            </a:lvl3pPr>
            <a:lvl4pPr>
              <a:defRPr sz="4400"/>
            </a:lvl4pPr>
            <a:lvl5pPr>
              <a:defRPr sz="4400"/>
            </a:lvl5pPr>
          </a:lstStyle>
          <a:p>
            <a:pPr lvl="0"/>
            <a:r>
              <a:rPr lang="en-GB" noProof="0" dirty="0" smtClean="0"/>
              <a:t>Click to add title</a:t>
            </a:r>
            <a:endParaRPr lang="en-GB" noProof="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with description">
    <p:spTree>
      <p:nvGrpSpPr>
        <p:cNvPr id="1" name=""/>
        <p:cNvGrpSpPr/>
        <p:nvPr/>
      </p:nvGrpSpPr>
      <p:grpSpPr>
        <a:xfrm>
          <a:off x="0" y="0"/>
          <a:ext cx="0" cy="0"/>
          <a:chOff x="0" y="0"/>
          <a:chExt cx="0" cy="0"/>
        </a:xfrm>
      </p:grpSpPr>
      <p:sp>
        <p:nvSpPr>
          <p:cNvPr id="3" name="Symbol zastępczy obrazu 2"/>
          <p:cNvSpPr>
            <a:spLocks noGrp="1"/>
          </p:cNvSpPr>
          <p:nvPr>
            <p:ph type="pic" idx="1" hasCustomPrompt="1"/>
          </p:nvPr>
        </p:nvSpPr>
        <p:spPr>
          <a:xfrm>
            <a:off x="2123728" y="980728"/>
            <a:ext cx="6912768" cy="51845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smtClean="0"/>
              <a:t>Click to add image</a:t>
            </a:r>
            <a:endParaRPr lang="en-GB" noProof="0" dirty="0"/>
          </a:p>
        </p:txBody>
      </p:sp>
      <p:sp>
        <p:nvSpPr>
          <p:cNvPr id="4" name="Symbol zastępczy tekstu 3"/>
          <p:cNvSpPr>
            <a:spLocks noGrp="1"/>
          </p:cNvSpPr>
          <p:nvPr>
            <p:ph type="body" sz="half" idx="2" hasCustomPrompt="1"/>
          </p:nvPr>
        </p:nvSpPr>
        <p:spPr>
          <a:xfrm>
            <a:off x="107504" y="1412776"/>
            <a:ext cx="1836712" cy="4032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Click to add text</a:t>
            </a:r>
          </a:p>
        </p:txBody>
      </p:sp>
      <p:sp>
        <p:nvSpPr>
          <p:cNvPr id="5" name="Symbol zastępczy daty 4"/>
          <p:cNvSpPr>
            <a:spLocks noGrp="1"/>
          </p:cNvSpPr>
          <p:nvPr>
            <p:ph type="dt" sz="half" idx="10"/>
          </p:nvPr>
        </p:nvSpPr>
        <p:spPr/>
        <p:txBody>
          <a:bodyPr/>
          <a:lstStyle/>
          <a:p>
            <a:fld id="{C835B08F-3B4F-C74E-9DA7-3F215A954137}" type="datetime1">
              <a:rPr lang="en-US" smtClean="0"/>
              <a:pPr/>
              <a:t>9/30/2013</a:t>
            </a:fld>
            <a:endParaRPr lang="en-GB"/>
          </a:p>
        </p:txBody>
      </p:sp>
      <p:sp>
        <p:nvSpPr>
          <p:cNvPr id="6" name="Symbol zastępczy stopki 5"/>
          <p:cNvSpPr>
            <a:spLocks noGrp="1"/>
          </p:cNvSpPr>
          <p:nvPr>
            <p:ph type="ftr" sz="quarter" idx="11"/>
          </p:nvPr>
        </p:nvSpPr>
        <p:spPr/>
        <p:txBody>
          <a:bodyPr/>
          <a:lstStyle/>
          <a:p>
            <a:r>
              <a:rPr lang="pl-PL" smtClean="0"/>
              <a:t>1st Review, 30.10.2012, Brussels</a:t>
            </a:r>
            <a:endParaRPr lang="en-GB"/>
          </a:p>
        </p:txBody>
      </p:sp>
      <p:sp>
        <p:nvSpPr>
          <p:cNvPr id="7" name="Symbol zastępczy numeru slajdu 6"/>
          <p:cNvSpPr>
            <a:spLocks noGrp="1"/>
          </p:cNvSpPr>
          <p:nvPr>
            <p:ph type="sldNum" sz="quarter" idx="12"/>
          </p:nvPr>
        </p:nvSpPr>
        <p:spPr/>
        <p:txBody>
          <a:bodyPr/>
          <a:lstStyle/>
          <a:p>
            <a:fld id="{3F6BEF31-6753-4B6F-903F-62E75C9D4145}" type="slidenum">
              <a:rPr lang="en-GB" smtClean="0"/>
              <a:pPr/>
              <a:t>‹Nr.›</a:t>
            </a:fld>
            <a:endParaRPr lang="en-GB"/>
          </a:p>
        </p:txBody>
      </p:sp>
      <p:sp>
        <p:nvSpPr>
          <p:cNvPr id="9" name="Tytuł 8"/>
          <p:cNvSpPr>
            <a:spLocks noGrp="1"/>
          </p:cNvSpPr>
          <p:nvPr>
            <p:ph type="title" hasCustomPrompt="1"/>
          </p:nvPr>
        </p:nvSpPr>
        <p:spPr/>
        <p:txBody>
          <a:bodyPr/>
          <a:lstStyle>
            <a:lvl1pPr>
              <a:defRPr baseline="0"/>
            </a:lvl1pPr>
          </a:lstStyle>
          <a:p>
            <a:r>
              <a:rPr lang="en-GB" noProof="0" smtClean="0"/>
              <a:t>Click to add title</a:t>
            </a:r>
            <a:endParaRPr lang="en-GB" noProof="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2123728" y="980728"/>
            <a:ext cx="7020272" cy="5256584"/>
          </a:xfrm>
          <a:prstGeom prst="rect">
            <a:avLst/>
          </a:prstGeom>
        </p:spPr>
        <p:txBody>
          <a:bodyPr vert="horz" lIns="91440" tIns="45720" rIns="91440" bIns="45720" rtlCol="0">
            <a:normAutofit/>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Symbol zastępczy daty 3"/>
          <p:cNvSpPr>
            <a:spLocks noGrp="1"/>
          </p:cNvSpPr>
          <p:nvPr>
            <p:ph type="dt" sz="half" idx="2"/>
          </p:nvPr>
        </p:nvSpPr>
        <p:spPr>
          <a:xfrm>
            <a:off x="62136" y="63813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3F201-8B1F-0844-B573-222C06514F81}" type="datetime1">
              <a:rPr lang="en-US" smtClean="0"/>
              <a:pPr/>
              <a:t>9/30/2013</a:t>
            </a:fld>
            <a:endParaRPr lang="en-GB"/>
          </a:p>
        </p:txBody>
      </p:sp>
      <p:sp>
        <p:nvSpPr>
          <p:cNvPr id="5" name="Symbol zastępczy stopki 4"/>
          <p:cNvSpPr>
            <a:spLocks noGrp="1"/>
          </p:cNvSpPr>
          <p:nvPr>
            <p:ph type="ftr" sz="quarter" idx="3"/>
          </p:nvPr>
        </p:nvSpPr>
        <p:spPr>
          <a:xfrm>
            <a:off x="3131840" y="63813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smtClean="0"/>
              <a:t>1st Review, 30.10.2012, Brussels</a:t>
            </a:r>
            <a:endParaRPr lang="en-GB"/>
          </a:p>
        </p:txBody>
      </p:sp>
      <p:sp>
        <p:nvSpPr>
          <p:cNvPr id="6" name="Symbol zastępczy numeru slajdu 5"/>
          <p:cNvSpPr>
            <a:spLocks noGrp="1"/>
          </p:cNvSpPr>
          <p:nvPr>
            <p:ph type="sldNum" sz="quarter" idx="4"/>
          </p:nvPr>
        </p:nvSpPr>
        <p:spPr>
          <a:xfrm>
            <a:off x="6948264" y="63813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BEF31-6753-4B6F-903F-62E75C9D4145}" type="slidenum">
              <a:rPr lang="en-GB" smtClean="0"/>
              <a:pPr/>
              <a:t>‹Nr.›</a:t>
            </a:fld>
            <a:endParaRPr lang="en-GB"/>
          </a:p>
        </p:txBody>
      </p:sp>
      <p:sp>
        <p:nvSpPr>
          <p:cNvPr id="13" name="Symbol zastępczy tytułu 12"/>
          <p:cNvSpPr>
            <a:spLocks noGrp="1"/>
          </p:cNvSpPr>
          <p:nvPr>
            <p:ph type="title"/>
          </p:nvPr>
        </p:nvSpPr>
        <p:spPr>
          <a:xfrm>
            <a:off x="2051720" y="116632"/>
            <a:ext cx="7020272" cy="792088"/>
          </a:xfrm>
          <a:prstGeom prst="rect">
            <a:avLst/>
          </a:prstGeom>
        </p:spPr>
        <p:txBody>
          <a:bodyPr vert="horz" lIns="91440" tIns="45720" rIns="91440" bIns="45720" rtlCol="0" anchor="ctr">
            <a:normAutofit/>
          </a:bodyPr>
          <a:lstStyle/>
          <a:p>
            <a:r>
              <a:rPr lang="en-GB" noProof="0" dirty="0" smtClean="0"/>
              <a:t>Click to add title</a:t>
            </a:r>
            <a:endParaRPr lang="en-GB" noProof="0" dirty="0"/>
          </a:p>
        </p:txBody>
      </p:sp>
      <p:pic>
        <p:nvPicPr>
          <p:cNvPr id="2" name="Picture 1" descr="updatedlogosmall_2012.pn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98870"/>
            <a:ext cx="2051720" cy="73672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hf hdr="0" dt="0"/>
  <p:txStyles>
    <p:titleStyle>
      <a:lvl1pPr algn="l" defTabSz="914400" rtl="0" eaLnBrk="1" latinLnBrk="0" hangingPunct="1">
        <a:spcBef>
          <a:spcPct val="0"/>
        </a:spcBef>
        <a:buNone/>
        <a:defRPr sz="44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www.eco2clouds.e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hyperlink" Target="http://www.coolemall.eu/"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tiff"/><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100" i="1" dirty="0" smtClean="0"/>
              <a:t>Improving Energy Efficiency in Data Centers and federated Cloud Environments</a:t>
            </a:r>
            <a:r>
              <a:rPr lang="de-DE" dirty="0" smtClean="0"/>
              <a:t/>
            </a:r>
            <a:br>
              <a:rPr lang="de-DE" dirty="0" smtClean="0"/>
            </a:br>
            <a:r>
              <a:rPr lang="en-US" sz="2800" i="1" dirty="0" smtClean="0"/>
              <a:t> </a:t>
            </a:r>
            <a:r>
              <a:rPr lang="en-US" sz="2200" i="1" dirty="0" smtClean="0"/>
              <a:t>A Comparison of CoolEmAll and Eco2Clouds approaches and metrics </a:t>
            </a:r>
            <a:r>
              <a:rPr lang="de-DE" sz="2400" dirty="0" smtClean="0"/>
              <a:t/>
            </a:r>
            <a:br>
              <a:rPr lang="de-DE" sz="2400" dirty="0" smtClean="0"/>
            </a:br>
            <a:endParaRPr lang="en-US" sz="2400" i="1" dirty="0"/>
          </a:p>
        </p:txBody>
      </p:sp>
      <p:sp>
        <p:nvSpPr>
          <p:cNvPr id="3" name="Subtitle 2"/>
          <p:cNvSpPr>
            <a:spLocks noGrp="1"/>
          </p:cNvSpPr>
          <p:nvPr>
            <p:ph type="subTitle" idx="1"/>
          </p:nvPr>
        </p:nvSpPr>
        <p:spPr>
          <a:xfrm>
            <a:off x="914400" y="3764632"/>
            <a:ext cx="7543800" cy="1752600"/>
          </a:xfrm>
        </p:spPr>
        <p:txBody>
          <a:bodyPr>
            <a:normAutofit/>
          </a:bodyPr>
          <a:lstStyle/>
          <a:p>
            <a:r>
              <a:rPr lang="en-US" sz="2000" u="sng" dirty="0" err="1" smtClean="0">
                <a:solidFill>
                  <a:schemeClr val="tx1">
                    <a:lumMod val="50000"/>
                    <a:lumOff val="50000"/>
                  </a:schemeClr>
                </a:solidFill>
              </a:rPr>
              <a:t>Eugen</a:t>
            </a:r>
            <a:r>
              <a:rPr lang="en-US" sz="2000" u="sng" dirty="0" smtClean="0">
                <a:solidFill>
                  <a:schemeClr val="tx1">
                    <a:lumMod val="50000"/>
                    <a:lumOff val="50000"/>
                  </a:schemeClr>
                </a:solidFill>
              </a:rPr>
              <a:t> Volk</a:t>
            </a:r>
            <a:r>
              <a:rPr lang="en-US" sz="2000" dirty="0" smtClean="0">
                <a:solidFill>
                  <a:schemeClr val="tx1">
                    <a:lumMod val="50000"/>
                    <a:lumOff val="50000"/>
                  </a:schemeClr>
                </a:solidFill>
              </a:rPr>
              <a:t>, Axel </a:t>
            </a:r>
            <a:r>
              <a:rPr lang="en-US" sz="2000" dirty="0" err="1" smtClean="0">
                <a:solidFill>
                  <a:schemeClr val="tx1">
                    <a:lumMod val="50000"/>
                    <a:lumOff val="50000"/>
                  </a:schemeClr>
                </a:solidFill>
              </a:rPr>
              <a:t>Tenschert</a:t>
            </a:r>
            <a:r>
              <a:rPr lang="en-US" sz="2000" dirty="0" smtClean="0">
                <a:solidFill>
                  <a:schemeClr val="tx1">
                    <a:lumMod val="50000"/>
                    <a:lumOff val="50000"/>
                  </a:schemeClr>
                </a:solidFill>
              </a:rPr>
              <a:t>, Michael </a:t>
            </a:r>
            <a:r>
              <a:rPr lang="en-US" sz="2000" dirty="0" err="1" smtClean="0">
                <a:solidFill>
                  <a:schemeClr val="tx1">
                    <a:lumMod val="50000"/>
                    <a:lumOff val="50000"/>
                  </a:schemeClr>
                </a:solidFill>
              </a:rPr>
              <a:t>Gienger</a:t>
            </a:r>
            <a:r>
              <a:rPr lang="en-US" sz="2000" dirty="0" smtClean="0">
                <a:solidFill>
                  <a:schemeClr val="tx1">
                    <a:lumMod val="50000"/>
                    <a:lumOff val="50000"/>
                  </a:schemeClr>
                </a:solidFill>
              </a:rPr>
              <a:t> (HLRS)</a:t>
            </a:r>
          </a:p>
          <a:p>
            <a:r>
              <a:rPr lang="en-US" sz="2000" dirty="0" smtClean="0">
                <a:solidFill>
                  <a:schemeClr val="tx1">
                    <a:lumMod val="50000"/>
                    <a:lumOff val="50000"/>
                  </a:schemeClr>
                </a:solidFill>
              </a:rPr>
              <a:t>Ariel </a:t>
            </a:r>
            <a:r>
              <a:rPr lang="en-US" sz="2000" dirty="0" err="1" smtClean="0">
                <a:solidFill>
                  <a:schemeClr val="tx1">
                    <a:lumMod val="50000"/>
                    <a:lumOff val="50000"/>
                  </a:schemeClr>
                </a:solidFill>
              </a:rPr>
              <a:t>Oleksiak</a:t>
            </a:r>
            <a:r>
              <a:rPr lang="en-US" sz="2000" dirty="0" smtClean="0">
                <a:solidFill>
                  <a:schemeClr val="tx1">
                    <a:lumMod val="50000"/>
                    <a:lumOff val="50000"/>
                  </a:schemeClr>
                </a:solidFill>
              </a:rPr>
              <a:t> (PSNC)</a:t>
            </a:r>
          </a:p>
          <a:p>
            <a:r>
              <a:rPr lang="en-US" sz="2000" dirty="0" smtClean="0">
                <a:solidFill>
                  <a:schemeClr val="tx1">
                    <a:lumMod val="50000"/>
                    <a:lumOff val="50000"/>
                  </a:schemeClr>
                </a:solidFill>
              </a:rPr>
              <a:t>Laura </a:t>
            </a:r>
            <a:r>
              <a:rPr lang="en-US" sz="2000" dirty="0" err="1" smtClean="0">
                <a:solidFill>
                  <a:schemeClr val="tx1">
                    <a:lumMod val="50000"/>
                    <a:lumOff val="50000"/>
                  </a:schemeClr>
                </a:solidFill>
              </a:rPr>
              <a:t>Sisó</a:t>
            </a: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Jaume</a:t>
            </a: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Salom</a:t>
            </a:r>
            <a:r>
              <a:rPr lang="en-US" sz="2000" dirty="0" smtClean="0">
                <a:solidFill>
                  <a:schemeClr val="tx1">
                    <a:lumMod val="50000"/>
                    <a:lumOff val="50000"/>
                  </a:schemeClr>
                </a:solidFill>
              </a:rPr>
              <a:t> (IREC)</a:t>
            </a:r>
          </a:p>
          <a:p>
            <a:endParaRPr lang="en-US" sz="1100" dirty="0" smtClean="0">
              <a:solidFill>
                <a:schemeClr val="tx1">
                  <a:lumMod val="50000"/>
                  <a:lumOff val="50000"/>
                </a:schemeClr>
              </a:solidFill>
            </a:endParaRPr>
          </a:p>
        </p:txBody>
      </p:sp>
      <p:sp>
        <p:nvSpPr>
          <p:cNvPr id="4" name="Footer Placeholder 3"/>
          <p:cNvSpPr>
            <a:spLocks noGrp="1"/>
          </p:cNvSpPr>
          <p:nvPr>
            <p:ph type="ftr" sz="quarter" idx="11"/>
          </p:nvPr>
        </p:nvSpPr>
        <p:spPr/>
        <p:txBody>
          <a:bodyPr/>
          <a:lstStyle/>
          <a:p>
            <a:r>
              <a:rPr lang="en-GB" dirty="0" smtClean="0"/>
              <a:t>EuroEcoDC2013</a:t>
            </a:r>
            <a:endParaRPr lang="en-GB" dirty="0"/>
          </a:p>
        </p:txBody>
      </p:sp>
      <p:sp>
        <p:nvSpPr>
          <p:cNvPr id="5" name="Slide Number Placeholder 4"/>
          <p:cNvSpPr>
            <a:spLocks noGrp="1"/>
          </p:cNvSpPr>
          <p:nvPr>
            <p:ph type="sldNum" sz="quarter" idx="12"/>
          </p:nvPr>
        </p:nvSpPr>
        <p:spPr/>
        <p:txBody>
          <a:bodyPr/>
          <a:lstStyle/>
          <a:p>
            <a:fld id="{3F6BEF31-6753-4B6F-903F-62E75C9D4145}" type="slidenum">
              <a:rPr lang="en-GB" smtClean="0"/>
              <a:pPr/>
              <a:t>1</a:t>
            </a:fld>
            <a:endParaRPr lang="en-GB"/>
          </a:p>
        </p:txBody>
      </p:sp>
    </p:spTree>
    <p:extLst>
      <p:ext uri="{BB962C8B-B14F-4D97-AF65-F5344CB8AC3E}">
        <p14:creationId xmlns:p14="http://schemas.microsoft.com/office/powerpoint/2010/main" xmlns="" val="9689047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051720" y="908720"/>
            <a:ext cx="6875712" cy="5222449"/>
          </a:xfrm>
        </p:spPr>
        <p:txBody>
          <a:bodyPr>
            <a:normAutofit fontScale="77500" lnSpcReduction="20000"/>
          </a:bodyPr>
          <a:lstStyle/>
          <a:p>
            <a:r>
              <a:rPr lang="en-GB" sz="4000" dirty="0" smtClean="0">
                <a:solidFill>
                  <a:srgbClr val="1F497D"/>
                </a:solidFill>
              </a:rPr>
              <a:t>Granularity-levels</a:t>
            </a:r>
            <a:endParaRPr lang="en-GB" sz="4000" dirty="0">
              <a:solidFill>
                <a:srgbClr val="1F497D"/>
              </a:solidFill>
            </a:endParaRPr>
          </a:p>
          <a:p>
            <a:pPr lvl="1"/>
            <a:r>
              <a:rPr lang="en-GB" b="1" dirty="0" smtClean="0">
                <a:solidFill>
                  <a:srgbClr val="1F497D"/>
                </a:solidFill>
              </a:rPr>
              <a:t>Node unit</a:t>
            </a:r>
            <a:r>
              <a:rPr lang="en-GB" dirty="0" smtClean="0">
                <a:solidFill>
                  <a:srgbClr val="1F497D"/>
                </a:solidFill>
              </a:rPr>
              <a:t/>
            </a:r>
            <a:br>
              <a:rPr lang="en-GB" dirty="0" smtClean="0">
                <a:solidFill>
                  <a:srgbClr val="1F497D"/>
                </a:solidFill>
              </a:rPr>
            </a:br>
            <a:r>
              <a:rPr lang="en-GB" dirty="0" smtClean="0">
                <a:solidFill>
                  <a:srgbClr val="1F497D"/>
                </a:solidFill>
              </a:rPr>
              <a:t>single blade CPU unit</a:t>
            </a:r>
            <a:br>
              <a:rPr lang="en-GB" dirty="0" smtClean="0">
                <a:solidFill>
                  <a:srgbClr val="1F497D"/>
                </a:solidFill>
              </a:rPr>
            </a:br>
            <a:r>
              <a:rPr lang="en-GB" sz="2300" dirty="0" smtClean="0">
                <a:solidFill>
                  <a:srgbClr val="1F497D"/>
                </a:solidFill>
              </a:rPr>
              <a:t>(for instance a RECS CPU module)</a:t>
            </a:r>
          </a:p>
          <a:p>
            <a:endParaRPr lang="en-GB" sz="2300" dirty="0" smtClean="0">
              <a:solidFill>
                <a:srgbClr val="1F497D"/>
              </a:solidFill>
            </a:endParaRPr>
          </a:p>
          <a:p>
            <a:pPr lvl="1"/>
            <a:r>
              <a:rPr lang="en-GB" b="1" dirty="0" smtClean="0">
                <a:solidFill>
                  <a:srgbClr val="1F497D"/>
                </a:solidFill>
              </a:rPr>
              <a:t>Node group</a:t>
            </a:r>
            <a:r>
              <a:rPr lang="en-GB" dirty="0" smtClean="0">
                <a:solidFill>
                  <a:srgbClr val="1F497D"/>
                </a:solidFill>
              </a:rPr>
              <a:t/>
            </a:r>
            <a:br>
              <a:rPr lang="en-GB" dirty="0" smtClean="0">
                <a:solidFill>
                  <a:srgbClr val="1F497D"/>
                </a:solidFill>
              </a:rPr>
            </a:br>
            <a:r>
              <a:rPr lang="en-GB" dirty="0" smtClean="0">
                <a:solidFill>
                  <a:srgbClr val="1F497D"/>
                </a:solidFill>
              </a:rPr>
              <a:t>assembled unit of node units</a:t>
            </a:r>
            <a:br>
              <a:rPr lang="en-GB" dirty="0" smtClean="0">
                <a:solidFill>
                  <a:srgbClr val="1F497D"/>
                </a:solidFill>
              </a:rPr>
            </a:br>
            <a:r>
              <a:rPr lang="en-GB" sz="2300" dirty="0" smtClean="0">
                <a:solidFill>
                  <a:srgbClr val="1F497D"/>
                </a:solidFill>
              </a:rPr>
              <a:t>(for instance a complete RECS18)</a:t>
            </a:r>
          </a:p>
          <a:p>
            <a:endParaRPr lang="en-GB" dirty="0" smtClean="0">
              <a:solidFill>
                <a:srgbClr val="1F497D"/>
              </a:solidFill>
            </a:endParaRPr>
          </a:p>
          <a:p>
            <a:pPr lvl="1"/>
            <a:r>
              <a:rPr lang="en-GB" b="1" dirty="0" smtClean="0">
                <a:solidFill>
                  <a:srgbClr val="1F497D"/>
                </a:solidFill>
              </a:rPr>
              <a:t>ComputeBox1</a:t>
            </a:r>
            <a:r>
              <a:rPr lang="en-GB" dirty="0" smtClean="0">
                <a:solidFill>
                  <a:srgbClr val="1F497D"/>
                </a:solidFill>
              </a:rPr>
              <a:t/>
            </a:r>
            <a:br>
              <a:rPr lang="en-GB" dirty="0" smtClean="0">
                <a:solidFill>
                  <a:srgbClr val="1F497D"/>
                </a:solidFill>
              </a:rPr>
            </a:br>
            <a:r>
              <a:rPr lang="en-GB" dirty="0" smtClean="0">
                <a:solidFill>
                  <a:srgbClr val="1F497D"/>
                </a:solidFill>
              </a:rPr>
              <a:t>reflects a typical rack</a:t>
            </a:r>
          </a:p>
          <a:p>
            <a:endParaRPr lang="en-GB" dirty="0" smtClean="0">
              <a:solidFill>
                <a:srgbClr val="1F497D"/>
              </a:solidFill>
            </a:endParaRPr>
          </a:p>
          <a:p>
            <a:pPr lvl="1"/>
            <a:r>
              <a:rPr lang="en-GB" b="1" dirty="0" smtClean="0">
                <a:solidFill>
                  <a:srgbClr val="1F497D"/>
                </a:solidFill>
              </a:rPr>
              <a:t>ComputeBox2</a:t>
            </a:r>
            <a:r>
              <a:rPr lang="en-GB" dirty="0" smtClean="0">
                <a:solidFill>
                  <a:srgbClr val="1F497D"/>
                </a:solidFill>
              </a:rPr>
              <a:t/>
            </a:r>
            <a:br>
              <a:rPr lang="en-GB" dirty="0" smtClean="0">
                <a:solidFill>
                  <a:srgbClr val="1F497D"/>
                </a:solidFill>
              </a:rPr>
            </a:br>
            <a:r>
              <a:rPr lang="en-GB" dirty="0" smtClean="0">
                <a:solidFill>
                  <a:srgbClr val="1F497D"/>
                </a:solidFill>
              </a:rPr>
              <a:t>Reflects a container or a </a:t>
            </a:r>
            <a:br>
              <a:rPr lang="en-GB" dirty="0" smtClean="0">
                <a:solidFill>
                  <a:srgbClr val="1F497D"/>
                </a:solidFill>
              </a:rPr>
            </a:br>
            <a:r>
              <a:rPr lang="en-GB" dirty="0" smtClean="0">
                <a:solidFill>
                  <a:srgbClr val="1F497D"/>
                </a:solidFill>
              </a:rPr>
              <a:t>Data Centre filled</a:t>
            </a:r>
            <a:br>
              <a:rPr lang="en-GB" dirty="0" smtClean="0">
                <a:solidFill>
                  <a:srgbClr val="1F497D"/>
                </a:solidFill>
              </a:rPr>
            </a:br>
            <a:r>
              <a:rPr lang="en-GB" dirty="0" smtClean="0">
                <a:solidFill>
                  <a:srgbClr val="1F497D"/>
                </a:solidFill>
              </a:rPr>
              <a:t>with racks and</a:t>
            </a:r>
            <a:br>
              <a:rPr lang="en-GB" dirty="0" smtClean="0">
                <a:solidFill>
                  <a:srgbClr val="1F497D"/>
                </a:solidFill>
              </a:rPr>
            </a:br>
            <a:r>
              <a:rPr lang="en-GB" dirty="0" smtClean="0">
                <a:solidFill>
                  <a:srgbClr val="1F497D"/>
                </a:solidFill>
              </a:rPr>
              <a:t>additional infrastructure</a:t>
            </a:r>
          </a:p>
          <a:p>
            <a:endParaRPr lang="de-DE" dirty="0"/>
          </a:p>
        </p:txBody>
      </p:sp>
      <p:sp>
        <p:nvSpPr>
          <p:cNvPr id="5" name="Fußzeilenplatzhalter 4"/>
          <p:cNvSpPr>
            <a:spLocks noGrp="1"/>
          </p:cNvSpPr>
          <p:nvPr>
            <p:ph type="ftr" sz="quarter" idx="11"/>
          </p:nvPr>
        </p:nvSpPr>
        <p:spPr/>
        <p:txBody>
          <a:bodyPr/>
          <a:lstStyle/>
          <a:p>
            <a:r>
              <a:rPr lang="en-GB" dirty="0" smtClean="0"/>
              <a:t>EuroEcoDC2013</a:t>
            </a:r>
            <a:endParaRPr lang="en-GB" dirty="0"/>
          </a:p>
        </p:txBody>
      </p:sp>
      <p:sp>
        <p:nvSpPr>
          <p:cNvPr id="6" name="Foliennummernplatzhalter 5"/>
          <p:cNvSpPr>
            <a:spLocks noGrp="1"/>
          </p:cNvSpPr>
          <p:nvPr>
            <p:ph type="sldNum" sz="quarter" idx="12"/>
          </p:nvPr>
        </p:nvSpPr>
        <p:spPr/>
        <p:txBody>
          <a:bodyPr/>
          <a:lstStyle/>
          <a:p>
            <a:fld id="{3F6BEF31-6753-4B6F-903F-62E75C9D4145}" type="slidenum">
              <a:rPr lang="en-GB" smtClean="0"/>
              <a:pPr/>
              <a:t>10</a:t>
            </a:fld>
            <a:endParaRPr lang="en-GB"/>
          </a:p>
        </p:txBody>
      </p:sp>
      <p:pic>
        <p:nvPicPr>
          <p:cNvPr id="2051" name="Picture 3" descr="C:\Users\Hoy\Desktop\temp grafik\RECS6.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28594" y="2525489"/>
            <a:ext cx="1604857" cy="561847"/>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C:\Users\Hoy\Desktop\temp grafik\Serverschrank_300 dpi_01_heller.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96336" y="3219177"/>
            <a:ext cx="1802712" cy="1865934"/>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C:\Users\Hoy\Desktop\temp grafik\schiff.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638" y="4477131"/>
            <a:ext cx="1838334" cy="1317263"/>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C:\Users\Hoy\Desktop\temp grafik\dc-container.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74031" y="4664349"/>
            <a:ext cx="1759420" cy="1284931"/>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C:\Users\Hoy\Desktop\temp grafik\node.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521383" y="1125341"/>
            <a:ext cx="1224136" cy="918102"/>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itle 10"/>
          <p:cNvSpPr>
            <a:spLocks noGrp="1"/>
          </p:cNvSpPr>
          <p:nvPr>
            <p:ph type="title"/>
          </p:nvPr>
        </p:nvSpPr>
        <p:spPr/>
        <p:txBody>
          <a:bodyPr/>
          <a:lstStyle/>
          <a:p>
            <a:r>
              <a:rPr lang="en-GB" dirty="0" smtClean="0"/>
              <a:t>DEBB Granularity Levels</a:t>
            </a:r>
            <a:endParaRPr lang="en-GB" dirty="0"/>
          </a:p>
        </p:txBody>
      </p:sp>
    </p:spTree>
    <p:extLst>
      <p:ext uri="{BB962C8B-B14F-4D97-AF65-F5344CB8AC3E}">
        <p14:creationId xmlns="" xmlns:p14="http://schemas.microsoft.com/office/powerpoint/2010/main" val="121118693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ECO2Clouds</a:t>
            </a:r>
            <a:endParaRPr lang="en-US" dirty="0">
              <a:solidFill>
                <a:srgbClr val="1F497D"/>
              </a:solidFill>
            </a:endParaRP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GB" dirty="0" smtClean="0"/>
              <a:t>EuroEcoDC2013</a:t>
            </a:r>
            <a:endParaRPr lang="en-GB" dirty="0"/>
          </a:p>
        </p:txBody>
      </p:sp>
      <p:sp>
        <p:nvSpPr>
          <p:cNvPr id="5" name="Slide Number Placeholder 4"/>
          <p:cNvSpPr>
            <a:spLocks noGrp="1"/>
          </p:cNvSpPr>
          <p:nvPr>
            <p:ph type="sldNum" sz="quarter" idx="12"/>
          </p:nvPr>
        </p:nvSpPr>
        <p:spPr/>
        <p:txBody>
          <a:bodyPr/>
          <a:lstStyle/>
          <a:p>
            <a:fld id="{6CC56E98-F7F7-4722-8960-744665BF15EA}" type="slidenum">
              <a:rPr lang="en-GB" smtClean="0"/>
              <a:pPr/>
              <a:t>11</a:t>
            </a:fld>
            <a:endParaRPr lang="en-GB"/>
          </a:p>
        </p:txBody>
      </p:sp>
    </p:spTree>
    <p:extLst>
      <p:ext uri="{BB962C8B-B14F-4D97-AF65-F5344CB8AC3E}">
        <p14:creationId xmlns:p14="http://schemas.microsoft.com/office/powerpoint/2010/main" xmlns="" val="4221726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GB" dirty="0" smtClean="0"/>
              <a:t>EuroEcoDC2013</a:t>
            </a:r>
            <a:endParaRPr lang="en-GB" dirty="0"/>
          </a:p>
        </p:txBody>
      </p:sp>
      <p:sp>
        <p:nvSpPr>
          <p:cNvPr id="6" name="Foliennummernplatzhalter 5"/>
          <p:cNvSpPr>
            <a:spLocks noGrp="1"/>
          </p:cNvSpPr>
          <p:nvPr>
            <p:ph type="sldNum" sz="quarter" idx="12"/>
          </p:nvPr>
        </p:nvSpPr>
        <p:spPr/>
        <p:txBody>
          <a:bodyPr/>
          <a:lstStyle/>
          <a:p>
            <a:fld id="{3F6BEF31-6753-4B6F-903F-62E75C9D4145}" type="slidenum">
              <a:rPr lang="en-GB" smtClean="0"/>
              <a:pPr/>
              <a:t>12</a:t>
            </a:fld>
            <a:endParaRPr lang="en-GB"/>
          </a:p>
        </p:txBody>
      </p:sp>
      <p:sp>
        <p:nvSpPr>
          <p:cNvPr id="12" name="Title 11"/>
          <p:cNvSpPr>
            <a:spLocks noGrp="1"/>
          </p:cNvSpPr>
          <p:nvPr>
            <p:ph type="title"/>
          </p:nvPr>
        </p:nvSpPr>
        <p:spPr/>
        <p:txBody>
          <a:bodyPr/>
          <a:lstStyle/>
          <a:p>
            <a:pPr algn="ctr"/>
            <a:r>
              <a:rPr lang="de-DE" dirty="0" smtClean="0">
                <a:solidFill>
                  <a:srgbClr val="FFFFFF"/>
                </a:solidFill>
              </a:rPr>
              <a:t>Eco2Clouds Goal</a:t>
            </a:r>
            <a:endParaRPr lang="en-GB" dirty="0"/>
          </a:p>
        </p:txBody>
      </p:sp>
      <p:sp>
        <p:nvSpPr>
          <p:cNvPr id="15" name="Rectangle 2"/>
          <p:cNvSpPr>
            <a:spLocks noChangeArrowheads="1"/>
          </p:cNvSpPr>
          <p:nvPr/>
        </p:nvSpPr>
        <p:spPr bwMode="auto">
          <a:xfrm>
            <a:off x="2123728" y="1052736"/>
            <a:ext cx="6889079" cy="50817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40680" bIns="0"/>
          <a:lstStyle/>
          <a:p>
            <a:pPr>
              <a:spcBef>
                <a:spcPts val="300"/>
              </a:spcBef>
              <a:spcAft>
                <a:spcPts val="600"/>
              </a:spcAft>
              <a:buClr>
                <a:srgbClr val="004595"/>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400" dirty="0" smtClean="0">
                <a:solidFill>
                  <a:srgbClr val="004595"/>
                </a:solidFill>
                <a:latin typeface="+mj-lt"/>
              </a:rPr>
              <a:t>   </a:t>
            </a:r>
            <a:r>
              <a:rPr lang="en-GB" sz="2800" dirty="0" smtClean="0">
                <a:solidFill>
                  <a:srgbClr val="004595"/>
                </a:solidFill>
                <a:latin typeface="+mj-lt"/>
              </a:rPr>
              <a:t>Eco2clouds EU Project: </a:t>
            </a:r>
            <a:r>
              <a:rPr lang="en-GB" sz="2800" dirty="0" smtClean="0">
                <a:solidFill>
                  <a:srgbClr val="004595"/>
                </a:solidFill>
                <a:latin typeface="+mj-lt"/>
                <a:hlinkClick r:id="rId3"/>
              </a:rPr>
              <a:t>www.eco2clouds.eu</a:t>
            </a:r>
            <a:r>
              <a:rPr lang="en-GB" sz="2800" dirty="0" smtClean="0">
                <a:solidFill>
                  <a:srgbClr val="004595"/>
                </a:solidFill>
                <a:latin typeface="+mj-lt"/>
              </a:rPr>
              <a:t> </a:t>
            </a:r>
          </a:p>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400" b="1" u="sng" dirty="0" smtClean="0">
                <a:solidFill>
                  <a:schemeClr val="accent1">
                    <a:lumMod val="75000"/>
                  </a:schemeClr>
                </a:solidFill>
              </a:rPr>
              <a:t>Goal</a:t>
            </a:r>
            <a:r>
              <a:rPr lang="en-GB" sz="2400" dirty="0" smtClean="0">
                <a:solidFill>
                  <a:schemeClr val="accent1">
                    <a:lumMod val="75000"/>
                  </a:schemeClr>
                </a:solidFill>
              </a:rPr>
              <a:t>: </a:t>
            </a:r>
            <a:br>
              <a:rPr lang="en-GB" sz="2400" dirty="0" smtClean="0">
                <a:solidFill>
                  <a:schemeClr val="accent1">
                    <a:lumMod val="75000"/>
                  </a:schemeClr>
                </a:solidFill>
              </a:rPr>
            </a:br>
            <a:r>
              <a:rPr lang="en-US" sz="2400" dirty="0" smtClean="0">
                <a:solidFill>
                  <a:schemeClr val="accent1">
                    <a:lumMod val="75000"/>
                  </a:schemeClr>
                </a:solidFill>
              </a:rPr>
              <a:t>The overall goal is </a:t>
            </a:r>
            <a:r>
              <a:rPr lang="en-US" sz="2400" b="1" dirty="0" smtClean="0">
                <a:solidFill>
                  <a:schemeClr val="accent1">
                    <a:lumMod val="75000"/>
                  </a:schemeClr>
                </a:solidFill>
              </a:rPr>
              <a:t>the introduction of ecological concerns </a:t>
            </a:r>
            <a:r>
              <a:rPr lang="en-US" sz="2400" dirty="0" smtClean="0">
                <a:solidFill>
                  <a:schemeClr val="accent1">
                    <a:lumMod val="75000"/>
                  </a:schemeClr>
                </a:solidFill>
              </a:rPr>
              <a:t>(energy efficiency or CO2 footprint) while developing cloud infrastructures or cloud-based applications. </a:t>
            </a:r>
          </a:p>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dirty="0" smtClean="0">
                <a:solidFill>
                  <a:schemeClr val="accent1">
                    <a:lumMod val="75000"/>
                  </a:schemeClr>
                </a:solidFill>
              </a:rPr>
              <a:t>Focus on energy-aware </a:t>
            </a:r>
            <a:r>
              <a:rPr lang="en-US" sz="2400" b="1" dirty="0" smtClean="0">
                <a:solidFill>
                  <a:schemeClr val="accent1">
                    <a:lumMod val="75000"/>
                  </a:schemeClr>
                </a:solidFill>
              </a:rPr>
              <a:t>application deployment </a:t>
            </a:r>
            <a:r>
              <a:rPr lang="en-US" sz="2400" dirty="0" smtClean="0">
                <a:solidFill>
                  <a:schemeClr val="accent1">
                    <a:lumMod val="75000"/>
                  </a:schemeClr>
                </a:solidFill>
              </a:rPr>
              <a:t>and </a:t>
            </a:r>
            <a:r>
              <a:rPr lang="en-US" sz="2400" b="1" dirty="0" smtClean="0">
                <a:solidFill>
                  <a:schemeClr val="accent1">
                    <a:lumMod val="75000"/>
                  </a:schemeClr>
                </a:solidFill>
              </a:rPr>
              <a:t>execution</a:t>
            </a:r>
            <a:r>
              <a:rPr lang="en-US" sz="2400" dirty="0" smtClean="0">
                <a:solidFill>
                  <a:schemeClr val="accent1">
                    <a:lumMod val="75000"/>
                  </a:schemeClr>
                </a:solidFill>
              </a:rPr>
              <a:t> on the cloud infrastructure in federated environments, reducing energy consumption and CO2 emissions </a:t>
            </a:r>
            <a:endParaRPr lang="en-US" sz="2000" dirty="0" smtClean="0"/>
          </a:p>
          <a:p>
            <a:pPr marL="34131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400" b="1" u="sng" dirty="0" smtClean="0">
                <a:solidFill>
                  <a:schemeClr val="accent1">
                    <a:lumMod val="75000"/>
                  </a:schemeClr>
                </a:solidFill>
              </a:rPr>
              <a:t>Main results:</a:t>
            </a:r>
            <a:br>
              <a:rPr lang="en-GB" sz="2400" b="1" u="sng" dirty="0" smtClean="0">
                <a:solidFill>
                  <a:schemeClr val="accent1">
                    <a:lumMod val="75000"/>
                  </a:schemeClr>
                </a:solidFill>
              </a:rPr>
            </a:br>
            <a:r>
              <a:rPr lang="en-US" sz="2400" dirty="0" smtClean="0">
                <a:solidFill>
                  <a:schemeClr val="accent1">
                    <a:lumMod val="75000"/>
                  </a:schemeClr>
                </a:solidFill>
              </a:rPr>
              <a:t>energy aware deployment strategies,</a:t>
            </a:r>
            <a:br>
              <a:rPr lang="en-US" sz="2400" dirty="0" smtClean="0">
                <a:solidFill>
                  <a:schemeClr val="accent1">
                    <a:lumMod val="75000"/>
                  </a:schemeClr>
                </a:solidFill>
              </a:rPr>
            </a:br>
            <a:r>
              <a:rPr lang="en-US" sz="2400" dirty="0" smtClean="0">
                <a:solidFill>
                  <a:schemeClr val="accent1">
                    <a:lumMod val="75000"/>
                  </a:schemeClr>
                </a:solidFill>
              </a:rPr>
              <a:t>Models, Architectures, SW tools, design guidelines</a:t>
            </a:r>
            <a:endParaRPr lang="en-GB" sz="2400" b="1" u="sng" dirty="0" smtClean="0">
              <a:solidFill>
                <a:schemeClr val="accent1">
                  <a:lumMod val="75000"/>
                </a:schemeClr>
              </a:solidFill>
            </a:endParaRPr>
          </a:p>
        </p:txBody>
      </p:sp>
      <p:pic>
        <p:nvPicPr>
          <p:cNvPr id="16" name="Picture 4" descr="preferences-desktop-screensaver.png"/>
          <p:cNvPicPr>
            <a:picLocks noChangeAspect="1"/>
          </p:cNvPicPr>
          <p:nvPr/>
        </p:nvPicPr>
        <p:blipFill>
          <a:blip r:embed="rId4" cstate="print"/>
          <a:stretch>
            <a:fillRect/>
          </a:stretch>
        </p:blipFill>
        <p:spPr>
          <a:xfrm>
            <a:off x="683568" y="1844824"/>
            <a:ext cx="792088" cy="1099225"/>
          </a:xfrm>
          <a:prstGeom prst="rect">
            <a:avLst/>
          </a:prstGeom>
        </p:spPr>
      </p:pic>
    </p:spTree>
    <p:extLst>
      <p:ext uri="{BB962C8B-B14F-4D97-AF65-F5344CB8AC3E}">
        <p14:creationId xmlns="" xmlns:p14="http://schemas.microsoft.com/office/powerpoint/2010/main" val="29375262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Eco2Clouds approach</a:t>
            </a:r>
            <a:endParaRPr lang="en-GB" dirty="0"/>
          </a:p>
        </p:txBody>
      </p:sp>
      <p:sp>
        <p:nvSpPr>
          <p:cNvPr id="3" name="Inhaltsplatzhalter 2"/>
          <p:cNvSpPr>
            <a:spLocks noGrp="1"/>
          </p:cNvSpPr>
          <p:nvPr>
            <p:ph idx="1"/>
          </p:nvPr>
        </p:nvSpPr>
        <p:spPr/>
        <p:txBody>
          <a:bodyPr>
            <a:normAutofit lnSpcReduction="10000"/>
          </a:bodyPr>
          <a:lstStyle/>
          <a:p>
            <a:r>
              <a:rPr lang="en-US" sz="2400" b="1" dirty="0" smtClean="0"/>
              <a:t>ECO2Clouds scheduler </a:t>
            </a:r>
            <a:r>
              <a:rPr lang="en-US" sz="2400" dirty="0" smtClean="0"/>
              <a:t>controls and manage the execution of cloud services dynamically, with respect to combine:</a:t>
            </a:r>
            <a:endParaRPr lang="en-US" sz="2000" dirty="0" smtClean="0"/>
          </a:p>
          <a:p>
            <a:pPr lvl="1"/>
            <a:r>
              <a:rPr lang="en-US" sz="2000" dirty="0" smtClean="0"/>
              <a:t>power consumption </a:t>
            </a:r>
          </a:p>
          <a:p>
            <a:pPr lvl="1"/>
            <a:r>
              <a:rPr lang="en-US" sz="2000" dirty="0" smtClean="0"/>
              <a:t>processing performance </a:t>
            </a:r>
          </a:p>
          <a:p>
            <a:pPr lvl="1">
              <a:buNone/>
            </a:pPr>
            <a:r>
              <a:rPr lang="en-US" sz="2400" dirty="0" smtClean="0"/>
              <a:t>in an optimal fashion keeping the overall optimum</a:t>
            </a:r>
          </a:p>
          <a:p>
            <a:r>
              <a:rPr lang="en-US" sz="2400" dirty="0" smtClean="0"/>
              <a:t>For measuring the greenness of an application (deployment of an execution), several metrics are considered on following levels:</a:t>
            </a:r>
          </a:p>
          <a:p>
            <a:pPr lvl="1"/>
            <a:r>
              <a:rPr lang="en-US" sz="2400" dirty="0" smtClean="0"/>
              <a:t>physical infrastructure</a:t>
            </a:r>
          </a:p>
          <a:p>
            <a:pPr lvl="1"/>
            <a:r>
              <a:rPr lang="en-US" sz="2400" dirty="0" smtClean="0"/>
              <a:t>virtual infrastructure, </a:t>
            </a:r>
          </a:p>
          <a:p>
            <a:pPr lvl="1"/>
            <a:r>
              <a:rPr lang="en-US" sz="2400" dirty="0" smtClean="0"/>
              <a:t>service infrastructure </a:t>
            </a:r>
          </a:p>
          <a:p>
            <a:pPr lvl="1"/>
            <a:r>
              <a:rPr lang="en-US" sz="2400" dirty="0" smtClean="0"/>
              <a:t>the whole datacenter</a:t>
            </a:r>
          </a:p>
          <a:p>
            <a:pPr lvl="1"/>
            <a:endParaRPr lang="en-GB" dirty="0"/>
          </a:p>
        </p:txBody>
      </p:sp>
      <p:sp>
        <p:nvSpPr>
          <p:cNvPr id="4" name="Fußzeilenplatzhalter 3"/>
          <p:cNvSpPr>
            <a:spLocks noGrp="1"/>
          </p:cNvSpPr>
          <p:nvPr>
            <p:ph type="ftr" sz="quarter" idx="11"/>
          </p:nvPr>
        </p:nvSpPr>
        <p:spPr/>
        <p:txBody>
          <a:bodyPr/>
          <a:lstStyle/>
          <a:p>
            <a:r>
              <a:rPr lang="en-GB" dirty="0" smtClean="0"/>
              <a:t>EuroEcoDC2013</a:t>
            </a:r>
            <a:endParaRPr lang="en-GB" dirty="0"/>
          </a:p>
        </p:txBody>
      </p:sp>
      <p:sp>
        <p:nvSpPr>
          <p:cNvPr id="5" name="Foliennummernplatzhalter 4"/>
          <p:cNvSpPr>
            <a:spLocks noGrp="1"/>
          </p:cNvSpPr>
          <p:nvPr>
            <p:ph type="sldNum" sz="quarter" idx="12"/>
          </p:nvPr>
        </p:nvSpPr>
        <p:spPr/>
        <p:txBody>
          <a:bodyPr/>
          <a:lstStyle/>
          <a:p>
            <a:fld id="{3F6BEF31-6753-4B6F-903F-62E75C9D4145}" type="slidenum">
              <a:rPr lang="en-GB" smtClean="0"/>
              <a:pPr/>
              <a:t>13</a:t>
            </a:fld>
            <a:endParaRPr lang="en-GB"/>
          </a:p>
        </p:txBody>
      </p:sp>
      <p:pic>
        <p:nvPicPr>
          <p:cNvPr id="10241" name="Picture 1"/>
          <p:cNvPicPr>
            <a:picLocks noChangeAspect="1" noChangeArrowheads="1"/>
          </p:cNvPicPr>
          <p:nvPr/>
        </p:nvPicPr>
        <p:blipFill>
          <a:blip r:embed="rId2" cstate="print"/>
          <a:srcRect/>
          <a:stretch>
            <a:fillRect/>
          </a:stretch>
        </p:blipFill>
        <p:spPr bwMode="auto">
          <a:xfrm>
            <a:off x="6027440" y="1828801"/>
            <a:ext cx="2345223" cy="75530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Eco2Clouds - Architecture</a:t>
            </a:r>
            <a:endParaRPr lang="en-GB" dirty="0"/>
          </a:p>
        </p:txBody>
      </p:sp>
      <p:sp>
        <p:nvSpPr>
          <p:cNvPr id="3" name="Inhaltsplatzhalter 2"/>
          <p:cNvSpPr>
            <a:spLocks noGrp="1"/>
          </p:cNvSpPr>
          <p:nvPr>
            <p:ph idx="1"/>
          </p:nvPr>
        </p:nvSpPr>
        <p:spPr/>
        <p:txBody>
          <a:bodyPr/>
          <a:lstStyle/>
          <a:p>
            <a:endParaRPr lang="en-GB" dirty="0"/>
          </a:p>
        </p:txBody>
      </p:sp>
      <p:sp>
        <p:nvSpPr>
          <p:cNvPr id="4" name="Fußzeilenplatzhalter 3"/>
          <p:cNvSpPr>
            <a:spLocks noGrp="1"/>
          </p:cNvSpPr>
          <p:nvPr>
            <p:ph type="ftr" sz="quarter" idx="11"/>
          </p:nvPr>
        </p:nvSpPr>
        <p:spPr/>
        <p:txBody>
          <a:bodyPr/>
          <a:lstStyle/>
          <a:p>
            <a:r>
              <a:rPr lang="en-GB" dirty="0" smtClean="0"/>
              <a:t>EuroEcoDC2013</a:t>
            </a:r>
            <a:endParaRPr lang="en-GB" dirty="0"/>
          </a:p>
        </p:txBody>
      </p:sp>
      <p:sp>
        <p:nvSpPr>
          <p:cNvPr id="5" name="Foliennummernplatzhalter 4"/>
          <p:cNvSpPr>
            <a:spLocks noGrp="1"/>
          </p:cNvSpPr>
          <p:nvPr>
            <p:ph type="sldNum" sz="quarter" idx="12"/>
          </p:nvPr>
        </p:nvSpPr>
        <p:spPr/>
        <p:txBody>
          <a:bodyPr/>
          <a:lstStyle/>
          <a:p>
            <a:fld id="{3F6BEF31-6753-4B6F-903F-62E75C9D4145}" type="slidenum">
              <a:rPr lang="en-GB" smtClean="0"/>
              <a:pPr/>
              <a:t>14</a:t>
            </a:fld>
            <a:endParaRPr lang="en-GB"/>
          </a:p>
        </p:txBody>
      </p:sp>
      <p:pic>
        <p:nvPicPr>
          <p:cNvPr id="80898" name="Picture 2" descr="MonitoringArchitectureD33"/>
          <p:cNvPicPr>
            <a:picLocks noChangeAspect="1" noChangeArrowheads="1"/>
          </p:cNvPicPr>
          <p:nvPr/>
        </p:nvPicPr>
        <p:blipFill>
          <a:blip r:embed="rId2" cstate="print"/>
          <a:srcRect/>
          <a:stretch>
            <a:fillRect/>
          </a:stretch>
        </p:blipFill>
        <p:spPr bwMode="auto">
          <a:xfrm>
            <a:off x="1303177" y="980729"/>
            <a:ext cx="7266935" cy="518457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Comparison of Approaches</a:t>
            </a:r>
            <a:endParaRPr lang="en-US" dirty="0">
              <a:solidFill>
                <a:srgbClr val="1F497D"/>
              </a:solidFill>
            </a:endParaRP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GB" dirty="0" smtClean="0"/>
              <a:t>EuroEcoDC2013</a:t>
            </a:r>
            <a:endParaRPr lang="en-GB" dirty="0"/>
          </a:p>
        </p:txBody>
      </p:sp>
      <p:sp>
        <p:nvSpPr>
          <p:cNvPr id="5" name="Slide Number Placeholder 4"/>
          <p:cNvSpPr>
            <a:spLocks noGrp="1"/>
          </p:cNvSpPr>
          <p:nvPr>
            <p:ph type="sldNum" sz="quarter" idx="12"/>
          </p:nvPr>
        </p:nvSpPr>
        <p:spPr/>
        <p:txBody>
          <a:bodyPr/>
          <a:lstStyle/>
          <a:p>
            <a:fld id="{6CC56E98-F7F7-4722-8960-744665BF15EA}" type="slidenum">
              <a:rPr lang="en-GB" smtClean="0"/>
              <a:pPr/>
              <a:t>15</a:t>
            </a:fld>
            <a:endParaRPr lang="en-GB"/>
          </a:p>
        </p:txBody>
      </p:sp>
    </p:spTree>
    <p:extLst>
      <p:ext uri="{BB962C8B-B14F-4D97-AF65-F5344CB8AC3E}">
        <p14:creationId xmlns:mc="http://schemas.openxmlformats.org/markup-compatibility/2006" xmlns:mv="urn:schemas-microsoft-com:mac:vml" xmlns="" xmlns:p14="http://schemas.microsoft.com/office/powerpoint/2010/main" val="1620281259"/>
      </p:ext>
    </p:extLst>
  </p:cSld>
  <p:clrMapOvr>
    <a:masterClrMapping/>
  </p:clrMapOvr>
  <mc:AlternateContent xmlns:mc="http://schemas.openxmlformats.org/markup-compatibility/2006">
    <mc:Choice xmlns:mv="urn:schemas-microsoft-com:mac:vml"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smtClean="0"/>
              <a:t>EuroEcoDC2013</a:t>
            </a:r>
            <a:endParaRPr lang="en-GB" dirty="0"/>
          </a:p>
        </p:txBody>
      </p:sp>
      <p:sp>
        <p:nvSpPr>
          <p:cNvPr id="3" name="Slide Number Placeholder 2"/>
          <p:cNvSpPr>
            <a:spLocks noGrp="1"/>
          </p:cNvSpPr>
          <p:nvPr>
            <p:ph type="sldNum" sz="quarter" idx="12"/>
          </p:nvPr>
        </p:nvSpPr>
        <p:spPr/>
        <p:txBody>
          <a:bodyPr/>
          <a:lstStyle/>
          <a:p>
            <a:fld id="{3F6BEF31-6753-4B6F-903F-62E75C9D4145}" type="slidenum">
              <a:rPr lang="en-GB" smtClean="0"/>
              <a:pPr/>
              <a:t>16</a:t>
            </a:fld>
            <a:endParaRPr lang="en-GB" dirty="0"/>
          </a:p>
        </p:txBody>
      </p:sp>
      <p:sp>
        <p:nvSpPr>
          <p:cNvPr id="5" name="Title 5"/>
          <p:cNvSpPr txBox="1">
            <a:spLocks/>
          </p:cNvSpPr>
          <p:nvPr/>
        </p:nvSpPr>
        <p:spPr>
          <a:xfrm>
            <a:off x="2051720" y="116632"/>
            <a:ext cx="709228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FF"/>
                </a:solidFill>
                <a:latin typeface="+mj-lt"/>
                <a:ea typeface="+mj-ea"/>
                <a:cs typeface="+mj-cs"/>
              </a:rPr>
              <a:t>Comparison criteria</a:t>
            </a:r>
            <a:endParaRPr kumimoji="0" lang="en-US" sz="4000" b="1" i="0" u="none" strike="noStrike" kern="1200" cap="none" spc="0" normalizeH="0" baseline="0" noProof="0" dirty="0">
              <a:ln>
                <a:noFill/>
              </a:ln>
              <a:solidFill>
                <a:srgbClr val="FFFFFF"/>
              </a:solidFill>
              <a:effectLst/>
              <a:uLnTx/>
              <a:uFillTx/>
              <a:latin typeface="+mj-lt"/>
              <a:ea typeface="+mj-ea"/>
              <a:cs typeface="+mj-cs"/>
            </a:endParaRPr>
          </a:p>
        </p:txBody>
      </p:sp>
      <p:sp>
        <p:nvSpPr>
          <p:cNvPr id="25" name="Rectangle 2"/>
          <p:cNvSpPr>
            <a:spLocks noChangeArrowheads="1"/>
          </p:cNvSpPr>
          <p:nvPr/>
        </p:nvSpPr>
        <p:spPr bwMode="auto">
          <a:xfrm>
            <a:off x="2051720" y="908720"/>
            <a:ext cx="6961088" cy="54726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40680" bIns="0"/>
          <a:lstStyle/>
          <a:p>
            <a:pPr marL="341313" indent="-341313">
              <a:spcBef>
                <a:spcPts val="300"/>
              </a:spcBef>
              <a:spcAft>
                <a:spcPts val="600"/>
              </a:spcAft>
              <a:buClr>
                <a:schemeClr val="accent1">
                  <a:lumMod val="75000"/>
                </a:schemeClr>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b="1" dirty="0" smtClean="0">
                <a:solidFill>
                  <a:schemeClr val="accent1">
                    <a:lumMod val="75000"/>
                  </a:schemeClr>
                </a:solidFill>
              </a:rPr>
              <a:t>Approach type</a:t>
            </a:r>
            <a:r>
              <a:rPr lang="en-US" sz="2400" dirty="0" smtClean="0">
                <a:solidFill>
                  <a:schemeClr val="accent1">
                    <a:lumMod val="75000"/>
                  </a:schemeClr>
                </a:solidFill>
              </a:rPr>
              <a:t>: simulation/model based vs. real/situation based</a:t>
            </a:r>
          </a:p>
          <a:p>
            <a:pPr marL="341313" indent="-341313">
              <a:spcBef>
                <a:spcPts val="300"/>
              </a:spcBef>
              <a:spcAft>
                <a:spcPts val="600"/>
              </a:spcAft>
              <a:buClr>
                <a:schemeClr val="accent1">
                  <a:lumMod val="75000"/>
                </a:schemeClr>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b="1" dirty="0" smtClean="0">
                <a:solidFill>
                  <a:schemeClr val="accent1">
                    <a:lumMod val="75000"/>
                  </a:schemeClr>
                </a:solidFill>
              </a:rPr>
              <a:t>Data Center lifecycle phases: </a:t>
            </a:r>
            <a:r>
              <a:rPr lang="en-US" sz="2400" dirty="0" smtClean="0">
                <a:solidFill>
                  <a:schemeClr val="accent1">
                    <a:lumMod val="75000"/>
                  </a:schemeClr>
                </a:solidFill>
              </a:rPr>
              <a:t>planning, design, construction, commission, turnover &amp; transition,  operation </a:t>
            </a:r>
          </a:p>
          <a:p>
            <a:pPr marL="341313" indent="-341313">
              <a:spcBef>
                <a:spcPts val="300"/>
              </a:spcBef>
              <a:spcAft>
                <a:spcPts val="600"/>
              </a:spcAft>
              <a:buClr>
                <a:schemeClr val="accent1">
                  <a:lumMod val="75000"/>
                </a:schemeClr>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b="1" dirty="0" smtClean="0">
                <a:solidFill>
                  <a:schemeClr val="accent1">
                    <a:lumMod val="75000"/>
                  </a:schemeClr>
                </a:solidFill>
              </a:rPr>
              <a:t>Granularity level</a:t>
            </a:r>
            <a:r>
              <a:rPr lang="en-US" sz="2400" dirty="0" smtClean="0">
                <a:solidFill>
                  <a:schemeClr val="accent1">
                    <a:lumMod val="75000"/>
                  </a:schemeClr>
                </a:solidFill>
              </a:rPr>
              <a:t>: node, node-group (server), rack, data center, federation of data centers</a:t>
            </a:r>
          </a:p>
          <a:p>
            <a:pPr marL="341313" indent="-341313">
              <a:spcBef>
                <a:spcPts val="300"/>
              </a:spcBef>
              <a:spcAft>
                <a:spcPts val="600"/>
              </a:spcAft>
              <a:buClr>
                <a:schemeClr val="accent1">
                  <a:lumMod val="75000"/>
                </a:schemeClr>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b="1" dirty="0" smtClean="0">
                <a:solidFill>
                  <a:schemeClr val="accent1">
                    <a:lumMod val="75000"/>
                  </a:schemeClr>
                </a:solidFill>
              </a:rPr>
              <a:t>Application type</a:t>
            </a:r>
            <a:r>
              <a:rPr lang="en-US" sz="2400" dirty="0" smtClean="0">
                <a:solidFill>
                  <a:schemeClr val="accent1">
                    <a:lumMod val="75000"/>
                  </a:schemeClr>
                </a:solidFill>
              </a:rPr>
              <a:t>: HPC, Cloud</a:t>
            </a:r>
          </a:p>
          <a:p>
            <a:pPr marL="341313" indent="-341313">
              <a:spcBef>
                <a:spcPts val="300"/>
              </a:spcBef>
              <a:spcAft>
                <a:spcPts val="600"/>
              </a:spcAft>
              <a:buClr>
                <a:schemeClr val="accent1">
                  <a:lumMod val="75000"/>
                </a:schemeClr>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b="1" dirty="0" smtClean="0">
                <a:solidFill>
                  <a:schemeClr val="accent1">
                    <a:lumMod val="75000"/>
                  </a:schemeClr>
                </a:solidFill>
              </a:rPr>
              <a:t>Level of details</a:t>
            </a:r>
            <a:r>
              <a:rPr lang="en-US" sz="2400" dirty="0" smtClean="0">
                <a:solidFill>
                  <a:schemeClr val="accent1">
                    <a:lumMod val="75000"/>
                  </a:schemeClr>
                </a:solidFill>
              </a:rPr>
              <a:t>: how complex are models covered in scope of the approach (high, medium, low)</a:t>
            </a:r>
          </a:p>
          <a:p>
            <a:pPr marL="341313" indent="-341313">
              <a:spcBef>
                <a:spcPts val="300"/>
              </a:spcBef>
              <a:spcAft>
                <a:spcPts val="600"/>
              </a:spcAft>
              <a:buClr>
                <a:schemeClr val="accent1">
                  <a:lumMod val="75000"/>
                </a:schemeClr>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b="1" dirty="0" smtClean="0">
                <a:solidFill>
                  <a:schemeClr val="accent1">
                    <a:lumMod val="75000"/>
                  </a:schemeClr>
                </a:solidFill>
              </a:rPr>
              <a:t>Scope</a:t>
            </a:r>
            <a:r>
              <a:rPr lang="en-US" sz="2400" dirty="0" smtClean="0">
                <a:solidFill>
                  <a:schemeClr val="accent1">
                    <a:lumMod val="75000"/>
                  </a:schemeClr>
                </a:solidFill>
              </a:rPr>
              <a:t>: how broad is the scope covered within the approach, metered in terms parameters taken into account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dirty="0" smtClean="0"/>
              <a:t>EuroEcoDC2013</a:t>
            </a:r>
            <a:endParaRPr lang="en-GB" dirty="0"/>
          </a:p>
        </p:txBody>
      </p:sp>
      <p:sp>
        <p:nvSpPr>
          <p:cNvPr id="3" name="Foliennummernplatzhalter 2"/>
          <p:cNvSpPr>
            <a:spLocks noGrp="1"/>
          </p:cNvSpPr>
          <p:nvPr>
            <p:ph type="sldNum" sz="quarter" idx="12"/>
          </p:nvPr>
        </p:nvSpPr>
        <p:spPr/>
        <p:txBody>
          <a:bodyPr/>
          <a:lstStyle/>
          <a:p>
            <a:fld id="{3F6BEF31-6753-4B6F-903F-62E75C9D4145}" type="slidenum">
              <a:rPr lang="en-GB" smtClean="0"/>
              <a:pPr/>
              <a:t>17</a:t>
            </a:fld>
            <a:endParaRPr lang="en-GB"/>
          </a:p>
        </p:txBody>
      </p:sp>
      <p:pic>
        <p:nvPicPr>
          <p:cNvPr id="75778" name="Picture 2"/>
          <p:cNvPicPr>
            <a:picLocks noChangeAspect="1" noChangeArrowheads="1"/>
          </p:cNvPicPr>
          <p:nvPr/>
        </p:nvPicPr>
        <p:blipFill>
          <a:blip r:embed="rId2" cstate="print"/>
          <a:srcRect/>
          <a:stretch>
            <a:fillRect/>
          </a:stretch>
        </p:blipFill>
        <p:spPr bwMode="auto">
          <a:xfrm>
            <a:off x="1447800" y="1273942"/>
            <a:ext cx="6822289" cy="4670202"/>
          </a:xfrm>
          <a:prstGeom prst="rect">
            <a:avLst/>
          </a:prstGeom>
          <a:noFill/>
          <a:ln w="9525">
            <a:noFill/>
            <a:miter lim="800000"/>
            <a:headEnd/>
            <a:tailEnd/>
          </a:ln>
        </p:spPr>
      </p:pic>
      <p:sp>
        <p:nvSpPr>
          <p:cNvPr id="5" name="Title 5"/>
          <p:cNvSpPr txBox="1">
            <a:spLocks/>
          </p:cNvSpPr>
          <p:nvPr/>
        </p:nvSpPr>
        <p:spPr>
          <a:xfrm>
            <a:off x="2051720" y="116632"/>
            <a:ext cx="709228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FF"/>
                </a:solidFill>
                <a:latin typeface="+mj-lt"/>
                <a:ea typeface="+mj-ea"/>
                <a:cs typeface="+mj-cs"/>
              </a:rPr>
              <a:t>Comparison of approaches</a:t>
            </a:r>
            <a:endParaRPr kumimoji="0" lang="en-US" sz="4000" b="1"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F497D"/>
                </a:solidFill>
              </a:rPr>
              <a:t>Comparison of Metrics</a:t>
            </a:r>
            <a:endParaRPr lang="en-US" dirty="0">
              <a:solidFill>
                <a:srgbClr val="1F497D"/>
              </a:solidFill>
            </a:endParaRP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GB" dirty="0" smtClean="0"/>
              <a:t>EuroEcoDC2013</a:t>
            </a:r>
            <a:endParaRPr lang="en-GB" dirty="0"/>
          </a:p>
        </p:txBody>
      </p:sp>
      <p:sp>
        <p:nvSpPr>
          <p:cNvPr id="5" name="Slide Number Placeholder 4"/>
          <p:cNvSpPr>
            <a:spLocks noGrp="1"/>
          </p:cNvSpPr>
          <p:nvPr>
            <p:ph type="sldNum" sz="quarter" idx="12"/>
          </p:nvPr>
        </p:nvSpPr>
        <p:spPr/>
        <p:txBody>
          <a:bodyPr/>
          <a:lstStyle/>
          <a:p>
            <a:fld id="{6CC56E98-F7F7-4722-8960-744665BF15EA}" type="slidenum">
              <a:rPr lang="en-GB" smtClean="0"/>
              <a:pPr/>
              <a:t>18</a:t>
            </a:fld>
            <a:endParaRPr lang="en-GB"/>
          </a:p>
        </p:txBody>
      </p:sp>
    </p:spTree>
    <p:extLst>
      <p:ext uri="{BB962C8B-B14F-4D97-AF65-F5344CB8AC3E}">
        <p14:creationId xmlns:mc="http://schemas.openxmlformats.org/markup-compatibility/2006" xmlns:mv="urn:schemas-microsoft-com:mac:vml" xmlns="" xmlns:p14="http://schemas.microsoft.com/office/powerpoint/2010/main" val="1620281259"/>
      </p:ext>
    </p:extLst>
  </p:cSld>
  <p:clrMapOvr>
    <a:masterClrMapping/>
  </p:clrMapOvr>
  <mc:AlternateContent xmlns:mc="http://schemas.openxmlformats.org/markup-compatibility/2006">
    <mc:Choice xmlns:mv="urn:schemas-microsoft-com:mac:vml"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dirty="0" smtClean="0"/>
              <a:t>EuroEcoDC2013</a:t>
            </a:r>
            <a:endParaRPr lang="en-GB" dirty="0"/>
          </a:p>
        </p:txBody>
      </p:sp>
      <p:sp>
        <p:nvSpPr>
          <p:cNvPr id="3" name="Foliennummernplatzhalter 2"/>
          <p:cNvSpPr>
            <a:spLocks noGrp="1"/>
          </p:cNvSpPr>
          <p:nvPr>
            <p:ph type="sldNum" sz="quarter" idx="12"/>
          </p:nvPr>
        </p:nvSpPr>
        <p:spPr/>
        <p:txBody>
          <a:bodyPr/>
          <a:lstStyle/>
          <a:p>
            <a:fld id="{3F6BEF31-6753-4B6F-903F-62E75C9D4145}" type="slidenum">
              <a:rPr lang="en-GB" smtClean="0"/>
              <a:pPr/>
              <a:t>19</a:t>
            </a:fld>
            <a:endParaRPr lang="en-GB"/>
          </a:p>
        </p:txBody>
      </p:sp>
      <p:graphicFrame>
        <p:nvGraphicFramePr>
          <p:cNvPr id="5" name="Tabelle 4"/>
          <p:cNvGraphicFramePr>
            <a:graphicFrameLocks noGrp="1"/>
          </p:cNvGraphicFramePr>
          <p:nvPr/>
        </p:nvGraphicFramePr>
        <p:xfrm>
          <a:off x="1564040" y="1325880"/>
          <a:ext cx="6539390" cy="4206240"/>
        </p:xfrm>
        <a:graphic>
          <a:graphicData uri="http://schemas.openxmlformats.org/drawingml/2006/table">
            <a:tbl>
              <a:tblPr/>
              <a:tblGrid>
                <a:gridCol w="2361767"/>
                <a:gridCol w="1815856"/>
                <a:gridCol w="2361767"/>
              </a:tblGrid>
              <a:tr h="350520">
                <a:tc>
                  <a:txBody>
                    <a:bodyPr/>
                    <a:lstStyle/>
                    <a:p>
                      <a:pPr algn="just">
                        <a:spcAft>
                          <a:spcPts val="0"/>
                        </a:spcAft>
                      </a:pPr>
                      <a:r>
                        <a:rPr lang="en-GB" sz="1900" b="1" dirty="0">
                          <a:latin typeface="Times New Roman"/>
                          <a:ea typeface="Times New Roman"/>
                        </a:rPr>
                        <a:t>GAMES GPI</a:t>
                      </a:r>
                      <a:endParaRPr lang="de-DE" sz="2600" dirty="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just">
                        <a:spcAft>
                          <a:spcPts val="0"/>
                        </a:spcAft>
                      </a:pPr>
                      <a:r>
                        <a:rPr lang="en-GB" sz="1900" b="1">
                          <a:latin typeface="Times New Roman"/>
                          <a:ea typeface="Times New Roman"/>
                        </a:rPr>
                        <a:t>Eco2Clouds</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c>
                  <a:txBody>
                    <a:bodyPr/>
                    <a:lstStyle/>
                    <a:p>
                      <a:pPr algn="just">
                        <a:spcAft>
                          <a:spcPts val="0"/>
                        </a:spcAft>
                      </a:pPr>
                      <a:r>
                        <a:rPr lang="en-GB" sz="1900" b="1">
                          <a:latin typeface="Times New Roman"/>
                          <a:ea typeface="Times New Roman"/>
                        </a:rPr>
                        <a:t>CoolEmAll</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CCCCCC"/>
                      </a:bgClr>
                    </a:pattFill>
                  </a:tcPr>
                </a:tc>
              </a:tr>
              <a:tr h="701040">
                <a:tc>
                  <a:txBody>
                    <a:bodyPr/>
                    <a:lstStyle/>
                    <a:p>
                      <a:pPr algn="just">
                        <a:spcAft>
                          <a:spcPts val="0"/>
                        </a:spcAft>
                      </a:pPr>
                      <a:r>
                        <a:rPr lang="en-GB" sz="1900" dirty="0">
                          <a:latin typeface="Times New Roman"/>
                          <a:ea typeface="Times New Roman"/>
                        </a:rPr>
                        <a:t>Organization</a:t>
                      </a:r>
                      <a:endParaRPr lang="de-DE" sz="2600" dirty="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900">
                          <a:latin typeface="Times New Roman"/>
                          <a:ea typeface="Times New Roman"/>
                        </a:rPr>
                        <a:t>Organization</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900">
                          <a:latin typeface="Times New Roman"/>
                          <a:ea typeface="Times New Roman"/>
                        </a:rPr>
                        <a:t>Out of the focus of CoolEmAll</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rowSpan="2">
                  <a:txBody>
                    <a:bodyPr/>
                    <a:lstStyle/>
                    <a:p>
                      <a:pPr algn="just">
                        <a:spcAft>
                          <a:spcPts val="0"/>
                        </a:spcAft>
                      </a:pPr>
                      <a:r>
                        <a:rPr lang="en-GB" sz="1900">
                          <a:latin typeface="Times New Roman"/>
                          <a:ea typeface="Times New Roman"/>
                        </a:rPr>
                        <a:t>Facility</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GB" sz="1900">
                          <a:latin typeface="Times New Roman"/>
                          <a:ea typeface="Times New Roman"/>
                        </a:rPr>
                        <a:t>Cloud Site</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900">
                          <a:latin typeface="Times New Roman"/>
                          <a:ea typeface="Times New Roman"/>
                        </a:rPr>
                        <a:t>Data Centre</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vMerge="1">
                  <a:txBody>
                    <a:bodyPr/>
                    <a:lstStyle/>
                    <a:p>
                      <a:endParaRPr lang="en-GB"/>
                    </a:p>
                  </a:txBody>
                  <a:tcPr/>
                </a:tc>
                <a:tc vMerge="1">
                  <a:txBody>
                    <a:bodyPr/>
                    <a:lstStyle/>
                    <a:p>
                      <a:endParaRPr lang="en-GB"/>
                    </a:p>
                  </a:txBody>
                  <a:tcPr/>
                </a:tc>
                <a:tc>
                  <a:txBody>
                    <a:bodyPr/>
                    <a:lstStyle/>
                    <a:p>
                      <a:pPr algn="just">
                        <a:spcAft>
                          <a:spcPts val="0"/>
                        </a:spcAft>
                      </a:pPr>
                      <a:r>
                        <a:rPr lang="en-GB" sz="1900">
                          <a:latin typeface="Times New Roman"/>
                          <a:ea typeface="Times New Roman"/>
                        </a:rPr>
                        <a:t>Rack</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rowSpan="2">
                  <a:txBody>
                    <a:bodyPr/>
                    <a:lstStyle/>
                    <a:p>
                      <a:pPr algn="just">
                        <a:spcAft>
                          <a:spcPts val="0"/>
                        </a:spcAft>
                      </a:pPr>
                      <a:r>
                        <a:rPr lang="en-GB" sz="1900" dirty="0">
                          <a:latin typeface="Times New Roman"/>
                          <a:ea typeface="Times New Roman"/>
                        </a:rPr>
                        <a:t>Compute Node</a:t>
                      </a:r>
                      <a:endParaRPr lang="de-DE" sz="2600" dirty="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GB" sz="1900">
                          <a:latin typeface="Times New Roman"/>
                          <a:ea typeface="Times New Roman"/>
                        </a:rPr>
                        <a:t>Compute Node</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900">
                          <a:latin typeface="Times New Roman"/>
                          <a:ea typeface="Times New Roman"/>
                        </a:rPr>
                        <a:t>Node-Group</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vMerge="1">
                  <a:txBody>
                    <a:bodyPr/>
                    <a:lstStyle/>
                    <a:p>
                      <a:endParaRPr lang="en-GB"/>
                    </a:p>
                  </a:txBody>
                  <a:tcPr/>
                </a:tc>
                <a:tc vMerge="1">
                  <a:txBody>
                    <a:bodyPr/>
                    <a:lstStyle/>
                    <a:p>
                      <a:endParaRPr lang="en-GB"/>
                    </a:p>
                  </a:txBody>
                  <a:tcPr/>
                </a:tc>
                <a:tc>
                  <a:txBody>
                    <a:bodyPr/>
                    <a:lstStyle/>
                    <a:p>
                      <a:pPr algn="just">
                        <a:spcAft>
                          <a:spcPts val="0"/>
                        </a:spcAft>
                      </a:pPr>
                      <a:r>
                        <a:rPr lang="en-GB" sz="1900">
                          <a:latin typeface="Times New Roman"/>
                          <a:ea typeface="Times New Roman"/>
                        </a:rPr>
                        <a:t>Node</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560">
                <a:tc>
                  <a:txBody>
                    <a:bodyPr/>
                    <a:lstStyle/>
                    <a:p>
                      <a:pPr algn="just">
                        <a:spcAft>
                          <a:spcPts val="0"/>
                        </a:spcAft>
                      </a:pPr>
                      <a:endParaRPr lang="en-GB" sz="19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900">
                          <a:latin typeface="Times New Roman"/>
                          <a:ea typeface="Times New Roman"/>
                        </a:rPr>
                        <a:t>Virtualisation</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900">
                          <a:latin typeface="Times New Roman"/>
                          <a:ea typeface="Times New Roman"/>
                        </a:rPr>
                        <a:t>Addressed in scope of (cloud) applications</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040">
                <a:tc>
                  <a:txBody>
                    <a:bodyPr/>
                    <a:lstStyle/>
                    <a:p>
                      <a:pPr algn="just">
                        <a:spcAft>
                          <a:spcPts val="0"/>
                        </a:spcAft>
                      </a:pPr>
                      <a:r>
                        <a:rPr lang="en-GB" sz="1900" dirty="0">
                          <a:latin typeface="Times New Roman"/>
                          <a:ea typeface="Times New Roman"/>
                        </a:rPr>
                        <a:t>Application</a:t>
                      </a:r>
                      <a:endParaRPr lang="de-DE" sz="2600" dirty="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900">
                          <a:latin typeface="Times New Roman"/>
                          <a:ea typeface="Times New Roman"/>
                        </a:rPr>
                        <a:t>Application, Services</a:t>
                      </a:r>
                      <a:endParaRPr lang="de-DE" sz="260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900" dirty="0">
                          <a:latin typeface="Times New Roman"/>
                          <a:ea typeface="Times New Roman"/>
                        </a:rPr>
                        <a:t>Application (HPC, Cloud)</a:t>
                      </a:r>
                      <a:endParaRPr lang="de-DE" sz="2600" dirty="0">
                        <a:latin typeface="Times New Roman"/>
                        <a:ea typeface="Times New Roman"/>
                      </a:endParaRPr>
                    </a:p>
                  </a:txBody>
                  <a:tcPr marL="73938" marR="739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5"/>
          <p:cNvSpPr txBox="1">
            <a:spLocks/>
          </p:cNvSpPr>
          <p:nvPr/>
        </p:nvSpPr>
        <p:spPr>
          <a:xfrm>
            <a:off x="2051720" y="116632"/>
            <a:ext cx="709228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FF"/>
                </a:solidFill>
                <a:latin typeface="+mj-lt"/>
                <a:ea typeface="+mj-ea"/>
                <a:cs typeface="+mj-cs"/>
              </a:rPr>
              <a:t>Comparison of layers</a:t>
            </a:r>
            <a:endParaRPr kumimoji="0" lang="en-US" sz="4000" b="1"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solidFill>
                  <a:srgbClr val="FFFFFF"/>
                </a:solidFill>
              </a:rPr>
              <a:t>Outline</a:t>
            </a:r>
            <a:endParaRPr lang="en-US" dirty="0">
              <a:solidFill>
                <a:srgbClr val="FFFFFF"/>
              </a:solidFill>
            </a:endParaRPr>
          </a:p>
        </p:txBody>
      </p:sp>
      <p:sp>
        <p:nvSpPr>
          <p:cNvPr id="7" name="Content Placeholder 6"/>
          <p:cNvSpPr>
            <a:spLocks noGrp="1"/>
          </p:cNvSpPr>
          <p:nvPr>
            <p:ph idx="1"/>
          </p:nvPr>
        </p:nvSpPr>
        <p:spPr>
          <a:xfrm>
            <a:off x="2123728" y="980728"/>
            <a:ext cx="7020272" cy="5184576"/>
          </a:xfrm>
        </p:spPr>
        <p:txBody>
          <a:bodyPr>
            <a:normAutofit/>
          </a:bodyPr>
          <a:lstStyle/>
          <a:p>
            <a:endParaRPr lang="en-US" dirty="0" smtClean="0">
              <a:solidFill>
                <a:srgbClr val="1F497D"/>
              </a:solidFill>
            </a:endParaRPr>
          </a:p>
          <a:p>
            <a:r>
              <a:rPr lang="en-US" dirty="0" smtClean="0"/>
              <a:t>Motivation</a:t>
            </a:r>
            <a:endParaRPr lang="en-US" dirty="0" smtClean="0">
              <a:solidFill>
                <a:srgbClr val="1F497D"/>
              </a:solidFill>
            </a:endParaRPr>
          </a:p>
          <a:p>
            <a:r>
              <a:rPr lang="en-US" dirty="0" smtClean="0"/>
              <a:t>CoolEmAll – the project</a:t>
            </a:r>
            <a:endParaRPr lang="en-US" sz="2200" dirty="0"/>
          </a:p>
          <a:p>
            <a:r>
              <a:rPr lang="en-US" dirty="0" smtClean="0"/>
              <a:t>Eco2Clouds – the project</a:t>
            </a:r>
            <a:endParaRPr lang="en-US" sz="2200" dirty="0" smtClean="0"/>
          </a:p>
          <a:p>
            <a:r>
              <a:rPr lang="en-US" dirty="0" smtClean="0"/>
              <a:t>Comparison of approaches</a:t>
            </a:r>
          </a:p>
          <a:p>
            <a:r>
              <a:rPr lang="en-US" dirty="0" smtClean="0"/>
              <a:t>Comparison of metrics</a:t>
            </a:r>
          </a:p>
          <a:p>
            <a:r>
              <a:rPr lang="en-US" dirty="0" smtClean="0"/>
              <a:t>Conclusion</a:t>
            </a:r>
          </a:p>
          <a:p>
            <a:endParaRPr lang="en-US" dirty="0"/>
          </a:p>
        </p:txBody>
      </p:sp>
      <p:sp>
        <p:nvSpPr>
          <p:cNvPr id="2" name="Footer Placeholder 1"/>
          <p:cNvSpPr>
            <a:spLocks noGrp="1"/>
          </p:cNvSpPr>
          <p:nvPr>
            <p:ph type="ftr" sz="quarter" idx="11"/>
          </p:nvPr>
        </p:nvSpPr>
        <p:spPr/>
        <p:txBody>
          <a:bodyPr/>
          <a:lstStyle/>
          <a:p>
            <a:r>
              <a:rPr lang="en-GB" dirty="0" smtClean="0"/>
              <a:t>EuroEcoDC2013</a:t>
            </a:r>
            <a:endParaRPr lang="en-GB" dirty="0"/>
          </a:p>
        </p:txBody>
      </p:sp>
      <p:sp>
        <p:nvSpPr>
          <p:cNvPr id="3" name="Slide Number Placeholder 2"/>
          <p:cNvSpPr>
            <a:spLocks noGrp="1"/>
          </p:cNvSpPr>
          <p:nvPr>
            <p:ph type="sldNum" sz="quarter" idx="12"/>
          </p:nvPr>
        </p:nvSpPr>
        <p:spPr/>
        <p:txBody>
          <a:bodyPr/>
          <a:lstStyle/>
          <a:p>
            <a:fld id="{6CC56E98-F7F7-4722-8960-744665BF15EA}" type="slidenum">
              <a:rPr lang="en-GB" smtClean="0"/>
              <a:pPr/>
              <a:t>2</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088" y="3114880"/>
            <a:ext cx="1069263" cy="752066"/>
          </a:xfrm>
          <a:prstGeom prst="rect">
            <a:avLst/>
          </a:prstGeom>
        </p:spPr>
      </p:pic>
    </p:spTree>
    <p:extLst>
      <p:ext uri="{BB962C8B-B14F-4D97-AF65-F5344CB8AC3E}">
        <p14:creationId xmlns:p14="http://schemas.microsoft.com/office/powerpoint/2010/main" xmlns="" val="19934383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dirty="0" smtClean="0"/>
              <a:t>Metrics</a:t>
            </a:r>
            <a:endParaRPr lang="en-GB" dirty="0"/>
          </a:p>
        </p:txBody>
      </p:sp>
      <p:sp>
        <p:nvSpPr>
          <p:cNvPr id="3" name="Inhaltsplatzhalter 2"/>
          <p:cNvSpPr>
            <a:spLocks noGrp="1"/>
          </p:cNvSpPr>
          <p:nvPr>
            <p:ph idx="1"/>
          </p:nvPr>
        </p:nvSpPr>
        <p:spPr/>
        <p:txBody>
          <a:bodyPr>
            <a:normAutofit fontScale="85000" lnSpcReduction="20000"/>
          </a:bodyPr>
          <a:lstStyle/>
          <a:p>
            <a:r>
              <a:rPr lang="en-US" sz="2400" b="1" dirty="0" smtClean="0"/>
              <a:t>Resource Usage metrics</a:t>
            </a:r>
            <a:r>
              <a:rPr lang="en-US" sz="2400" dirty="0" smtClean="0"/>
              <a:t>:  characterize the IT resource (CPU, CPU, Memory, I/O, Storage, Network) usage of applications and their environment. Their utilization can be measured on various level of granularity.</a:t>
            </a:r>
          </a:p>
          <a:p>
            <a:pPr lvl="0"/>
            <a:r>
              <a:rPr lang="en-US" sz="2400" b="1" dirty="0" smtClean="0"/>
              <a:t>Energy metrics</a:t>
            </a:r>
            <a:r>
              <a:rPr lang="en-US" sz="2400" dirty="0" smtClean="0"/>
              <a:t>: It includes metrics addressed to the energy impact of data centre considering all its components and subsystems, whereas are distinguished:</a:t>
            </a:r>
          </a:p>
          <a:p>
            <a:pPr lvl="1"/>
            <a:r>
              <a:rPr lang="en-US" sz="2000" b="1" dirty="0" smtClean="0"/>
              <a:t>Power-based metrics</a:t>
            </a:r>
            <a:r>
              <a:rPr lang="en-US" sz="2000" dirty="0" smtClean="0"/>
              <a:t>: Metrics defined under power terms. The information provided is useful for designers because it drives to peak power measurements. </a:t>
            </a:r>
          </a:p>
          <a:p>
            <a:pPr lvl="1"/>
            <a:r>
              <a:rPr lang="en-US" sz="2000" b="1" dirty="0" smtClean="0"/>
              <a:t>Energy-based metrics</a:t>
            </a:r>
            <a:r>
              <a:rPr lang="en-US" sz="2000" dirty="0" smtClean="0"/>
              <a:t>: Metrics defined under energy terms where the time of the measurement must be chosen.</a:t>
            </a:r>
          </a:p>
          <a:p>
            <a:pPr lvl="1"/>
            <a:r>
              <a:rPr lang="en-US" sz="2000" b="1" dirty="0" smtClean="0"/>
              <a:t>Heat-aware metrics</a:t>
            </a:r>
            <a:r>
              <a:rPr lang="en-US" sz="2000" dirty="0" smtClean="0"/>
              <a:t>: The heat-aware metrics take into account temperature to characterize the energy behavior of the data centre building blocks. </a:t>
            </a:r>
          </a:p>
          <a:p>
            <a:pPr lvl="0"/>
            <a:r>
              <a:rPr lang="en-US" sz="2400" b="1" dirty="0" smtClean="0"/>
              <a:t>Green metrics</a:t>
            </a:r>
            <a:r>
              <a:rPr lang="en-US" sz="2400" dirty="0" smtClean="0"/>
              <a:t>: These metrics describe the impact of the operation of a data centre in the natural environment. </a:t>
            </a:r>
          </a:p>
          <a:p>
            <a:pPr lvl="0"/>
            <a:r>
              <a:rPr lang="en-US" sz="2400" b="1" dirty="0" smtClean="0"/>
              <a:t>Financial metrics</a:t>
            </a:r>
            <a:r>
              <a:rPr lang="en-US" sz="2400" dirty="0" smtClean="0"/>
              <a:t>: These metrics describe the financial impact of the operation of a data centre in a business organization.</a:t>
            </a:r>
          </a:p>
          <a:p>
            <a:pPr lvl="0"/>
            <a:endParaRPr lang="en-US" sz="2400" dirty="0" smtClean="0"/>
          </a:p>
          <a:p>
            <a:pPr lvl="1"/>
            <a:endParaRPr lang="en-GB" dirty="0"/>
          </a:p>
        </p:txBody>
      </p:sp>
      <p:sp>
        <p:nvSpPr>
          <p:cNvPr id="4" name="Fußzeilenplatzhalter 3"/>
          <p:cNvSpPr>
            <a:spLocks noGrp="1"/>
          </p:cNvSpPr>
          <p:nvPr>
            <p:ph type="ftr" sz="quarter" idx="11"/>
          </p:nvPr>
        </p:nvSpPr>
        <p:spPr/>
        <p:txBody>
          <a:bodyPr/>
          <a:lstStyle/>
          <a:p>
            <a:r>
              <a:rPr lang="en-GB" dirty="0" smtClean="0"/>
              <a:t>EuroEcoDC2013</a:t>
            </a:r>
            <a:endParaRPr lang="en-GB" dirty="0"/>
          </a:p>
        </p:txBody>
      </p:sp>
      <p:sp>
        <p:nvSpPr>
          <p:cNvPr id="5" name="Foliennummernplatzhalter 4"/>
          <p:cNvSpPr>
            <a:spLocks noGrp="1"/>
          </p:cNvSpPr>
          <p:nvPr>
            <p:ph type="sldNum" sz="quarter" idx="12"/>
          </p:nvPr>
        </p:nvSpPr>
        <p:spPr/>
        <p:txBody>
          <a:bodyPr/>
          <a:lstStyle/>
          <a:p>
            <a:fld id="{3F6BEF31-6753-4B6F-903F-62E75C9D4145}" type="slidenum">
              <a:rPr lang="en-GB" smtClean="0"/>
              <a:pPr/>
              <a:t>20</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dirty="0" smtClean="0"/>
              <a:t>EuroEcoDC2013</a:t>
            </a:r>
            <a:endParaRPr lang="en-GB" dirty="0"/>
          </a:p>
        </p:txBody>
      </p:sp>
      <p:sp>
        <p:nvSpPr>
          <p:cNvPr id="3" name="Foliennummernplatzhalter 2"/>
          <p:cNvSpPr>
            <a:spLocks noGrp="1"/>
          </p:cNvSpPr>
          <p:nvPr>
            <p:ph type="sldNum" sz="quarter" idx="12"/>
          </p:nvPr>
        </p:nvSpPr>
        <p:spPr/>
        <p:txBody>
          <a:bodyPr/>
          <a:lstStyle/>
          <a:p>
            <a:fld id="{3F6BEF31-6753-4B6F-903F-62E75C9D4145}" type="slidenum">
              <a:rPr lang="en-GB" smtClean="0"/>
              <a:pPr/>
              <a:t>21</a:t>
            </a:fld>
            <a:endParaRPr lang="en-GB"/>
          </a:p>
        </p:txBody>
      </p:sp>
      <p:pic>
        <p:nvPicPr>
          <p:cNvPr id="4" name="Picture 2"/>
          <p:cNvPicPr>
            <a:picLocks noChangeAspect="1" noChangeArrowheads="1"/>
          </p:cNvPicPr>
          <p:nvPr/>
        </p:nvPicPr>
        <p:blipFill>
          <a:blip r:embed="rId2" cstate="print"/>
          <a:srcRect/>
          <a:stretch>
            <a:fillRect/>
          </a:stretch>
        </p:blipFill>
        <p:spPr bwMode="auto">
          <a:xfrm>
            <a:off x="1900208" y="1493520"/>
            <a:ext cx="5698559" cy="4133347"/>
          </a:xfrm>
          <a:prstGeom prst="rect">
            <a:avLst/>
          </a:prstGeom>
          <a:noFill/>
          <a:ln w="9525">
            <a:noFill/>
            <a:miter lim="800000"/>
            <a:headEnd/>
            <a:tailEnd/>
          </a:ln>
        </p:spPr>
      </p:pic>
      <p:sp>
        <p:nvSpPr>
          <p:cNvPr id="5" name="Title 5"/>
          <p:cNvSpPr txBox="1">
            <a:spLocks/>
          </p:cNvSpPr>
          <p:nvPr/>
        </p:nvSpPr>
        <p:spPr>
          <a:xfrm>
            <a:off x="2051720" y="116632"/>
            <a:ext cx="709228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FF"/>
                </a:solidFill>
                <a:latin typeface="+mj-lt"/>
                <a:ea typeface="+mj-ea"/>
                <a:cs typeface="+mj-cs"/>
              </a:rPr>
              <a:t>Node level</a:t>
            </a:r>
            <a:endParaRPr kumimoji="0" lang="en-US" sz="4000" b="1"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dirty="0" smtClean="0"/>
              <a:t>EuroEcoDC2013</a:t>
            </a:r>
            <a:endParaRPr lang="en-GB" dirty="0"/>
          </a:p>
        </p:txBody>
      </p:sp>
      <p:sp>
        <p:nvSpPr>
          <p:cNvPr id="3" name="Foliennummernplatzhalter 2"/>
          <p:cNvSpPr>
            <a:spLocks noGrp="1"/>
          </p:cNvSpPr>
          <p:nvPr>
            <p:ph type="sldNum" sz="quarter" idx="12"/>
          </p:nvPr>
        </p:nvSpPr>
        <p:spPr/>
        <p:txBody>
          <a:bodyPr/>
          <a:lstStyle/>
          <a:p>
            <a:fld id="{3F6BEF31-6753-4B6F-903F-62E75C9D4145}" type="slidenum">
              <a:rPr lang="en-GB" smtClean="0"/>
              <a:pPr/>
              <a:t>22</a:t>
            </a:fld>
            <a:endParaRPr lang="en-GB"/>
          </a:p>
        </p:txBody>
      </p:sp>
      <p:pic>
        <p:nvPicPr>
          <p:cNvPr id="77826" name="Picture 2"/>
          <p:cNvPicPr>
            <a:picLocks noChangeAspect="1" noChangeArrowheads="1"/>
          </p:cNvPicPr>
          <p:nvPr/>
        </p:nvPicPr>
        <p:blipFill>
          <a:blip r:embed="rId2" cstate="print"/>
          <a:srcRect/>
          <a:stretch>
            <a:fillRect/>
          </a:stretch>
        </p:blipFill>
        <p:spPr bwMode="auto">
          <a:xfrm>
            <a:off x="2051720" y="1323658"/>
            <a:ext cx="6240536" cy="4406582"/>
          </a:xfrm>
          <a:prstGeom prst="rect">
            <a:avLst/>
          </a:prstGeom>
          <a:noFill/>
          <a:ln w="9525">
            <a:noFill/>
            <a:miter lim="800000"/>
            <a:headEnd/>
            <a:tailEnd/>
          </a:ln>
        </p:spPr>
      </p:pic>
      <p:sp>
        <p:nvSpPr>
          <p:cNvPr id="5" name="Title 5"/>
          <p:cNvSpPr txBox="1">
            <a:spLocks/>
          </p:cNvSpPr>
          <p:nvPr/>
        </p:nvSpPr>
        <p:spPr>
          <a:xfrm>
            <a:off x="2051720" y="116632"/>
            <a:ext cx="709228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FF"/>
                </a:solidFill>
                <a:latin typeface="+mj-lt"/>
                <a:ea typeface="+mj-ea"/>
                <a:cs typeface="+mj-cs"/>
              </a:rPr>
              <a:t>Node-Group level</a:t>
            </a:r>
            <a:endParaRPr kumimoji="0" lang="en-US" sz="4000" b="1"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dirty="0" smtClean="0"/>
              <a:t>EuroEcoDC2013</a:t>
            </a:r>
            <a:endParaRPr lang="en-GB" dirty="0"/>
          </a:p>
        </p:txBody>
      </p:sp>
      <p:sp>
        <p:nvSpPr>
          <p:cNvPr id="3" name="Foliennummernplatzhalter 2"/>
          <p:cNvSpPr>
            <a:spLocks noGrp="1"/>
          </p:cNvSpPr>
          <p:nvPr>
            <p:ph type="sldNum" sz="quarter" idx="12"/>
          </p:nvPr>
        </p:nvSpPr>
        <p:spPr/>
        <p:txBody>
          <a:bodyPr/>
          <a:lstStyle/>
          <a:p>
            <a:fld id="{3F6BEF31-6753-4B6F-903F-62E75C9D4145}" type="slidenum">
              <a:rPr lang="en-GB" smtClean="0"/>
              <a:pPr/>
              <a:t>23</a:t>
            </a:fld>
            <a:endParaRPr lang="en-GB"/>
          </a:p>
        </p:txBody>
      </p:sp>
      <p:pic>
        <p:nvPicPr>
          <p:cNvPr id="78850" name="Picture 2"/>
          <p:cNvPicPr>
            <a:picLocks noChangeAspect="1" noChangeArrowheads="1"/>
          </p:cNvPicPr>
          <p:nvPr/>
        </p:nvPicPr>
        <p:blipFill>
          <a:blip r:embed="rId2" cstate="print"/>
          <a:srcRect b="43619"/>
          <a:stretch>
            <a:fillRect/>
          </a:stretch>
        </p:blipFill>
        <p:spPr bwMode="auto">
          <a:xfrm>
            <a:off x="2039600" y="1007487"/>
            <a:ext cx="5157410" cy="5290816"/>
          </a:xfrm>
          <a:prstGeom prst="rect">
            <a:avLst/>
          </a:prstGeom>
          <a:noFill/>
          <a:ln w="9525">
            <a:noFill/>
            <a:miter lim="800000"/>
            <a:headEnd/>
            <a:tailEnd/>
          </a:ln>
        </p:spPr>
      </p:pic>
      <p:sp>
        <p:nvSpPr>
          <p:cNvPr id="5" name="Title 5"/>
          <p:cNvSpPr txBox="1">
            <a:spLocks/>
          </p:cNvSpPr>
          <p:nvPr/>
        </p:nvSpPr>
        <p:spPr>
          <a:xfrm>
            <a:off x="2051720" y="116632"/>
            <a:ext cx="709228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FF"/>
                </a:solidFill>
                <a:latin typeface="+mj-lt"/>
                <a:ea typeface="+mj-ea"/>
                <a:cs typeface="+mj-cs"/>
              </a:rPr>
              <a:t>Data Center level</a:t>
            </a:r>
            <a:endParaRPr kumimoji="0" lang="en-US" sz="4000" b="1"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dirty="0" smtClean="0"/>
              <a:t>EuroEcoDC2013</a:t>
            </a:r>
            <a:endParaRPr lang="en-GB" dirty="0"/>
          </a:p>
        </p:txBody>
      </p:sp>
      <p:sp>
        <p:nvSpPr>
          <p:cNvPr id="3" name="Foliennummernplatzhalter 2"/>
          <p:cNvSpPr>
            <a:spLocks noGrp="1"/>
          </p:cNvSpPr>
          <p:nvPr>
            <p:ph type="sldNum" sz="quarter" idx="12"/>
          </p:nvPr>
        </p:nvSpPr>
        <p:spPr/>
        <p:txBody>
          <a:bodyPr/>
          <a:lstStyle/>
          <a:p>
            <a:fld id="{3F6BEF31-6753-4B6F-903F-62E75C9D4145}" type="slidenum">
              <a:rPr lang="en-GB" smtClean="0"/>
              <a:pPr/>
              <a:t>24</a:t>
            </a:fld>
            <a:endParaRPr lang="en-GB"/>
          </a:p>
        </p:txBody>
      </p:sp>
      <p:pic>
        <p:nvPicPr>
          <p:cNvPr id="78850" name="Picture 2"/>
          <p:cNvPicPr>
            <a:picLocks noChangeAspect="1" noChangeArrowheads="1"/>
          </p:cNvPicPr>
          <p:nvPr/>
        </p:nvPicPr>
        <p:blipFill>
          <a:blip r:embed="rId2" cstate="print"/>
          <a:srcRect t="55968"/>
          <a:stretch>
            <a:fillRect/>
          </a:stretch>
        </p:blipFill>
        <p:spPr bwMode="auto">
          <a:xfrm>
            <a:off x="2055014" y="1720114"/>
            <a:ext cx="5157410" cy="4132556"/>
          </a:xfrm>
          <a:prstGeom prst="rect">
            <a:avLst/>
          </a:prstGeom>
          <a:noFill/>
          <a:ln w="9525">
            <a:noFill/>
            <a:miter lim="800000"/>
            <a:headEnd/>
            <a:tailEnd/>
          </a:ln>
        </p:spPr>
      </p:pic>
      <p:sp>
        <p:nvSpPr>
          <p:cNvPr id="5" name="Title 5"/>
          <p:cNvSpPr txBox="1">
            <a:spLocks/>
          </p:cNvSpPr>
          <p:nvPr/>
        </p:nvSpPr>
        <p:spPr>
          <a:xfrm>
            <a:off x="2051720" y="116632"/>
            <a:ext cx="709228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FF"/>
                </a:solidFill>
                <a:latin typeface="+mj-lt"/>
                <a:ea typeface="+mj-ea"/>
                <a:cs typeface="+mj-cs"/>
              </a:rPr>
              <a:t>Data Center level</a:t>
            </a:r>
            <a:endParaRPr kumimoji="0" lang="en-US" sz="4000" b="1"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dirty="0" smtClean="0"/>
              <a:t>EuroEcoDC2013</a:t>
            </a:r>
            <a:endParaRPr lang="en-GB" dirty="0"/>
          </a:p>
        </p:txBody>
      </p:sp>
      <p:sp>
        <p:nvSpPr>
          <p:cNvPr id="3" name="Foliennummernplatzhalter 2"/>
          <p:cNvSpPr>
            <a:spLocks noGrp="1"/>
          </p:cNvSpPr>
          <p:nvPr>
            <p:ph type="sldNum" sz="quarter" idx="12"/>
          </p:nvPr>
        </p:nvSpPr>
        <p:spPr/>
        <p:txBody>
          <a:bodyPr/>
          <a:lstStyle/>
          <a:p>
            <a:fld id="{3F6BEF31-6753-4B6F-903F-62E75C9D4145}" type="slidenum">
              <a:rPr lang="en-GB" smtClean="0"/>
              <a:pPr/>
              <a:t>25</a:t>
            </a:fld>
            <a:endParaRPr lang="en-GB"/>
          </a:p>
        </p:txBody>
      </p:sp>
      <p:pic>
        <p:nvPicPr>
          <p:cNvPr id="79874" name="Picture 2"/>
          <p:cNvPicPr>
            <a:picLocks noChangeAspect="1" noChangeArrowheads="1"/>
          </p:cNvPicPr>
          <p:nvPr/>
        </p:nvPicPr>
        <p:blipFill>
          <a:blip r:embed="rId2" cstate="print"/>
          <a:srcRect/>
          <a:stretch>
            <a:fillRect/>
          </a:stretch>
        </p:blipFill>
        <p:spPr bwMode="auto">
          <a:xfrm>
            <a:off x="1851672" y="2025571"/>
            <a:ext cx="6232401" cy="2998406"/>
          </a:xfrm>
          <a:prstGeom prst="rect">
            <a:avLst/>
          </a:prstGeom>
          <a:noFill/>
          <a:ln w="9525">
            <a:noFill/>
            <a:miter lim="800000"/>
            <a:headEnd/>
            <a:tailEnd/>
          </a:ln>
        </p:spPr>
      </p:pic>
      <p:sp>
        <p:nvSpPr>
          <p:cNvPr id="5" name="Title 5"/>
          <p:cNvSpPr txBox="1">
            <a:spLocks/>
          </p:cNvSpPr>
          <p:nvPr/>
        </p:nvSpPr>
        <p:spPr>
          <a:xfrm>
            <a:off x="2051720" y="116632"/>
            <a:ext cx="709228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FFFFFF"/>
                </a:solidFill>
                <a:latin typeface="+mj-lt"/>
                <a:ea typeface="+mj-ea"/>
                <a:cs typeface="+mj-cs"/>
              </a:rPr>
              <a:t>Virtualization level</a:t>
            </a:r>
            <a:endParaRPr kumimoji="0" lang="en-US" sz="4000" b="1"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Conclusion on metrics</a:t>
            </a:r>
            <a:endParaRPr lang="en-GB" dirty="0"/>
          </a:p>
        </p:txBody>
      </p:sp>
      <p:sp>
        <p:nvSpPr>
          <p:cNvPr id="3" name="Inhaltsplatzhalter 2"/>
          <p:cNvSpPr>
            <a:spLocks noGrp="1"/>
          </p:cNvSpPr>
          <p:nvPr>
            <p:ph idx="1"/>
          </p:nvPr>
        </p:nvSpPr>
        <p:spPr/>
        <p:txBody>
          <a:bodyPr>
            <a:normAutofit/>
          </a:bodyPr>
          <a:lstStyle/>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dirty="0" smtClean="0">
                <a:solidFill>
                  <a:srgbClr val="376092"/>
                </a:solidFill>
              </a:rPr>
              <a:t>Many metrics are very similar </a:t>
            </a:r>
            <a:br>
              <a:rPr lang="en-US" sz="2400" dirty="0" smtClean="0">
                <a:solidFill>
                  <a:srgbClr val="376092"/>
                </a:solidFill>
              </a:rPr>
            </a:br>
            <a:r>
              <a:rPr lang="en-US" sz="2400" dirty="0" smtClean="0">
                <a:solidFill>
                  <a:srgbClr val="376092"/>
                </a:solidFill>
              </a:rPr>
              <a:t>(as they originate from the GAMES project)</a:t>
            </a:r>
          </a:p>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400" dirty="0" smtClean="0">
                <a:solidFill>
                  <a:srgbClr val="376092"/>
                </a:solidFill>
              </a:rPr>
              <a:t>The difference between the few metrics is a result of </a:t>
            </a:r>
          </a:p>
          <a:p>
            <a:pPr marL="74136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different approaches</a:t>
            </a:r>
          </a:p>
          <a:p>
            <a:pPr marL="74136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project-focuses</a:t>
            </a:r>
          </a:p>
          <a:p>
            <a:pPr marL="74136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addressed life-cycle-phases</a:t>
            </a:r>
          </a:p>
          <a:p>
            <a:pPr marL="74136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Spectrum </a:t>
            </a:r>
          </a:p>
          <a:p>
            <a:pPr marL="74136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supported application-types</a:t>
            </a:r>
          </a:p>
          <a:p>
            <a:endParaRPr lang="en-GB" dirty="0"/>
          </a:p>
        </p:txBody>
      </p:sp>
      <p:sp>
        <p:nvSpPr>
          <p:cNvPr id="4" name="Fußzeilenplatzhalter 3"/>
          <p:cNvSpPr>
            <a:spLocks noGrp="1"/>
          </p:cNvSpPr>
          <p:nvPr>
            <p:ph type="ftr" sz="quarter" idx="11"/>
          </p:nvPr>
        </p:nvSpPr>
        <p:spPr/>
        <p:txBody>
          <a:bodyPr/>
          <a:lstStyle/>
          <a:p>
            <a:r>
              <a:rPr lang="en-GB" dirty="0" smtClean="0"/>
              <a:t>EuroEcoDC2013</a:t>
            </a:r>
            <a:endParaRPr lang="en-GB" dirty="0"/>
          </a:p>
        </p:txBody>
      </p:sp>
      <p:sp>
        <p:nvSpPr>
          <p:cNvPr id="5" name="Foliennummernplatzhalter 4"/>
          <p:cNvSpPr>
            <a:spLocks noGrp="1"/>
          </p:cNvSpPr>
          <p:nvPr>
            <p:ph type="sldNum" sz="quarter" idx="12"/>
          </p:nvPr>
        </p:nvSpPr>
        <p:spPr/>
        <p:txBody>
          <a:bodyPr/>
          <a:lstStyle/>
          <a:p>
            <a:fld id="{3F6BEF31-6753-4B6F-903F-62E75C9D4145}" type="slidenum">
              <a:rPr lang="en-GB" smtClean="0"/>
              <a:pPr/>
              <a:t>26</a:t>
            </a:fld>
            <a:endParaRPr lang="en-GB"/>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Summary</a:t>
            </a:r>
            <a:endParaRPr lang="en-US" dirty="0">
              <a:solidFill>
                <a:srgbClr val="1F497D"/>
              </a:solidFill>
            </a:endParaRPr>
          </a:p>
        </p:txBody>
      </p:sp>
      <p:sp>
        <p:nvSpPr>
          <p:cNvPr id="3" name="Text Placeholder 2"/>
          <p:cNvSpPr>
            <a:spLocks noGrp="1"/>
          </p:cNvSpPr>
          <p:nvPr>
            <p:ph type="body" idx="1"/>
          </p:nvPr>
        </p:nvSpPr>
        <p:spPr/>
        <p:txBody>
          <a:bodyPr/>
          <a:lstStyle/>
          <a:p>
            <a:endParaRPr lang="en-US" dirty="0"/>
          </a:p>
        </p:txBody>
      </p:sp>
      <p:sp>
        <p:nvSpPr>
          <p:cNvPr id="6" name="Footer Placeholder 1"/>
          <p:cNvSpPr>
            <a:spLocks noGrp="1"/>
          </p:cNvSpPr>
          <p:nvPr>
            <p:ph type="ftr" sz="quarter" idx="11"/>
          </p:nvPr>
        </p:nvSpPr>
        <p:spPr>
          <a:xfrm>
            <a:off x="3131840" y="6381328"/>
            <a:ext cx="2895600" cy="365125"/>
          </a:xfrm>
        </p:spPr>
        <p:txBody>
          <a:bodyPr/>
          <a:lstStyle/>
          <a:p>
            <a:r>
              <a:rPr lang="en-GB" dirty="0" smtClean="0"/>
              <a:t>EuroEcoDC2013</a:t>
            </a:r>
            <a:endParaRPr lang="en-GB" dirty="0"/>
          </a:p>
        </p:txBody>
      </p:sp>
      <p:sp>
        <p:nvSpPr>
          <p:cNvPr id="7" name="Slide Number Placeholder 2"/>
          <p:cNvSpPr>
            <a:spLocks noGrp="1"/>
          </p:cNvSpPr>
          <p:nvPr>
            <p:ph type="sldNum" sz="quarter" idx="12"/>
          </p:nvPr>
        </p:nvSpPr>
        <p:spPr>
          <a:xfrm>
            <a:off x="6948264" y="6381328"/>
            <a:ext cx="2133600" cy="365125"/>
          </a:xfrm>
        </p:spPr>
        <p:txBody>
          <a:bodyPr/>
          <a:lstStyle/>
          <a:p>
            <a:fld id="{3F6BEF31-6753-4B6F-903F-62E75C9D4145}" type="slidenum">
              <a:rPr lang="en-GB" smtClean="0"/>
              <a:pPr/>
              <a:t>27</a:t>
            </a:fld>
            <a:endParaRPr lang="en-GB" dirty="0"/>
          </a:p>
        </p:txBody>
      </p:sp>
    </p:spTree>
    <p:extLst>
      <p:ext uri="{BB962C8B-B14F-4D97-AF65-F5344CB8AC3E}">
        <p14:creationId xmlns:p14="http://schemas.microsoft.com/office/powerpoint/2010/main" xmlns="" val="27050712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979712" y="914400"/>
            <a:ext cx="6999188" cy="5207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40680" bIns="0"/>
          <a:lstStyle/>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Description of the both projects: CoolEmAll and Eco2Clouds</a:t>
            </a:r>
          </a:p>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Comparison of approaches:</a:t>
            </a:r>
          </a:p>
          <a:p>
            <a:pPr marL="79851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err="1" smtClean="0">
                <a:solidFill>
                  <a:srgbClr val="376092"/>
                </a:solidFill>
              </a:rPr>
              <a:t>CoolEmall</a:t>
            </a:r>
            <a:r>
              <a:rPr lang="en-US" sz="2000" dirty="0" smtClean="0">
                <a:solidFill>
                  <a:srgbClr val="376092"/>
                </a:solidFill>
              </a:rPr>
              <a:t> – simulation based assessment</a:t>
            </a:r>
          </a:p>
          <a:p>
            <a:pPr marL="79851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Eco2Cloud – situation based assessment</a:t>
            </a:r>
          </a:p>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Comparison of metrics:</a:t>
            </a:r>
          </a:p>
          <a:p>
            <a:pPr marL="79851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Very similar – as they originate from the GAMES</a:t>
            </a:r>
          </a:p>
          <a:p>
            <a:pPr marL="79851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Differences – result of approaches</a:t>
            </a:r>
          </a:p>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Potential for combination of the both approaches in several ways:</a:t>
            </a:r>
          </a:p>
          <a:p>
            <a:pPr marL="971550" lvl="1" indent="-514350">
              <a:spcBef>
                <a:spcPts val="300"/>
              </a:spcBef>
              <a:spcAft>
                <a:spcPts val="600"/>
              </a:spcAft>
              <a:buClr>
                <a:schemeClr val="accent1">
                  <a:lumMod val="75000"/>
                </a:schemeClr>
              </a:buClr>
              <a:buFont typeface="+mj-lt"/>
              <a:buAutoNum type="romanUcPeriod"/>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According to data center life-cycle</a:t>
            </a:r>
          </a:p>
          <a:p>
            <a:pPr marL="971550" lvl="1" indent="-514350">
              <a:spcBef>
                <a:spcPts val="300"/>
              </a:spcBef>
              <a:spcAft>
                <a:spcPts val="600"/>
              </a:spcAft>
              <a:buClr>
                <a:schemeClr val="accent1">
                  <a:lumMod val="75000"/>
                </a:schemeClr>
              </a:buClr>
              <a:buFont typeface="+mj-lt"/>
              <a:buAutoNum type="romanUcPeriod"/>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Moving Eco2Clouds towards model based approach</a:t>
            </a:r>
          </a:p>
          <a:p>
            <a:pPr marL="971550" lvl="1" indent="-514350">
              <a:spcBef>
                <a:spcPts val="300"/>
              </a:spcBef>
              <a:spcAft>
                <a:spcPts val="600"/>
              </a:spcAft>
              <a:buClr>
                <a:schemeClr val="accent1">
                  <a:lumMod val="75000"/>
                </a:schemeClr>
              </a:buClr>
              <a:buFont typeface="+mj-lt"/>
              <a:buAutoNum type="romanUcPeriod"/>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rgbClr val="376092"/>
                </a:solidFill>
              </a:rPr>
              <a:t>Apply Eco2Clouds monitoring infrastructure to calibrate CoolEmAll models</a:t>
            </a:r>
          </a:p>
        </p:txBody>
      </p:sp>
      <p:pic>
        <p:nvPicPr>
          <p:cNvPr id="5" name="Picture 4" descr="preferences-desktop-screensaver.png"/>
          <p:cNvPicPr>
            <a:picLocks noChangeAspect="1"/>
          </p:cNvPicPr>
          <p:nvPr/>
        </p:nvPicPr>
        <p:blipFill>
          <a:blip r:embed="rId4" cstate="print"/>
          <a:stretch>
            <a:fillRect/>
          </a:stretch>
        </p:blipFill>
        <p:spPr>
          <a:xfrm>
            <a:off x="471088" y="2786058"/>
            <a:ext cx="1069264" cy="1483878"/>
          </a:xfrm>
          <a:prstGeom prst="rect">
            <a:avLst/>
          </a:prstGeom>
        </p:spPr>
      </p:pic>
      <p:sp>
        <p:nvSpPr>
          <p:cNvPr id="7" name="Title 3"/>
          <p:cNvSpPr txBox="1">
            <a:spLocks/>
          </p:cNvSpPr>
          <p:nvPr/>
        </p:nvSpPr>
        <p:spPr>
          <a:xfrm>
            <a:off x="2051720" y="52218"/>
            <a:ext cx="7092280" cy="792088"/>
          </a:xfrm>
          <a:prstGeom prst="rect">
            <a:avLst/>
          </a:prstGeom>
        </p:spPr>
        <p:txBody>
          <a:bodyPr/>
          <a:lstStyle>
            <a:lvl1pPr algn="l" defTabSz="914400" rtl="0" eaLnBrk="1" latinLnBrk="0" hangingPunct="1">
              <a:spcBef>
                <a:spcPct val="0"/>
              </a:spcBef>
              <a:buNone/>
              <a:defRPr sz="4400" b="1" kern="1200" baseline="0">
                <a:solidFill>
                  <a:schemeClr val="bg1"/>
                </a:solidFill>
                <a:latin typeface="+mj-lt"/>
                <a:ea typeface="+mj-ea"/>
                <a:cs typeface="+mj-cs"/>
              </a:defRPr>
            </a:lvl1pPr>
          </a:lstStyle>
          <a:p>
            <a:pPr algn="ctr"/>
            <a:r>
              <a:rPr lang="en-GB" dirty="0" smtClean="0">
                <a:solidFill>
                  <a:srgbClr val="FFFFFF"/>
                </a:solidFill>
              </a:rPr>
              <a:t>Summary</a:t>
            </a:r>
            <a:endParaRPr lang="en-GB" dirty="0">
              <a:solidFill>
                <a:srgbClr val="FFFFFF"/>
              </a:solidFill>
            </a:endParaRPr>
          </a:p>
        </p:txBody>
      </p:sp>
      <p:sp>
        <p:nvSpPr>
          <p:cNvPr id="8" name="Footer Placeholder 1"/>
          <p:cNvSpPr>
            <a:spLocks noGrp="1"/>
          </p:cNvSpPr>
          <p:nvPr>
            <p:ph type="ftr" sz="quarter" idx="11"/>
          </p:nvPr>
        </p:nvSpPr>
        <p:spPr>
          <a:xfrm>
            <a:off x="3131840" y="6381328"/>
            <a:ext cx="2895600" cy="365125"/>
          </a:xfrm>
        </p:spPr>
        <p:txBody>
          <a:bodyPr/>
          <a:lstStyle/>
          <a:p>
            <a:r>
              <a:rPr lang="en-GB" dirty="0" smtClean="0"/>
              <a:t>EuroEcoDC2013</a:t>
            </a:r>
            <a:endParaRPr lang="en-GB" dirty="0"/>
          </a:p>
        </p:txBody>
      </p:sp>
      <p:sp>
        <p:nvSpPr>
          <p:cNvPr id="9" name="Slide Number Placeholder 2"/>
          <p:cNvSpPr>
            <a:spLocks noGrp="1"/>
          </p:cNvSpPr>
          <p:nvPr>
            <p:ph type="sldNum" sz="quarter" idx="12"/>
          </p:nvPr>
        </p:nvSpPr>
        <p:spPr>
          <a:xfrm>
            <a:off x="6948264" y="6381328"/>
            <a:ext cx="2133600" cy="365125"/>
          </a:xfrm>
        </p:spPr>
        <p:txBody>
          <a:bodyPr/>
          <a:lstStyle/>
          <a:p>
            <a:fld id="{3F6BEF31-6753-4B6F-903F-62E75C9D4145}" type="slidenum">
              <a:rPr lang="en-GB" smtClean="0"/>
              <a:pPr/>
              <a:t>28</a:t>
            </a:fld>
            <a:endParaRPr lang="en-GB" dirty="0"/>
          </a:p>
        </p:txBody>
      </p:sp>
    </p:spTree>
    <p:custDataLst>
      <p:tags r:id="rId1"/>
    </p:custDataLst>
    <p:extLst>
      <p:ext uri="{BB962C8B-B14F-4D97-AF65-F5344CB8AC3E}">
        <p14:creationId xmlns:p14="http://schemas.microsoft.com/office/powerpoint/2010/main" xmlns="" val="31287433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981200" y="1371600"/>
            <a:ext cx="7162800" cy="4648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40680" bIns="0"/>
          <a:lstStyle/>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l-PL" sz="2000" dirty="0" smtClean="0">
              <a:solidFill>
                <a:srgbClr val="004595"/>
              </a:solidFill>
              <a:latin typeface="Trebuchet MS" pitchFamily="32" charset="0"/>
            </a:endParaRP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l-PL" sz="2000" dirty="0">
              <a:solidFill>
                <a:srgbClr val="004595"/>
              </a:solidFill>
              <a:latin typeface="Trebuchet MS" pitchFamily="32" charset="0"/>
            </a:endParaRP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l-PL" sz="2000" dirty="0" smtClean="0">
              <a:solidFill>
                <a:srgbClr val="004595"/>
              </a:solidFill>
              <a:latin typeface="Trebuchet MS" pitchFamily="32" charset="0"/>
            </a:endParaRP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l-PL" sz="2000" dirty="0" smtClean="0">
              <a:solidFill>
                <a:srgbClr val="004595"/>
              </a:solidFill>
              <a:latin typeface="Trebuchet MS" pitchFamily="32" charset="0"/>
            </a:endParaRP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l-PL" sz="3200" dirty="0">
                <a:solidFill>
                  <a:srgbClr val="004595"/>
                </a:solidFill>
                <a:latin typeface="Trebuchet MS" pitchFamily="32" charset="0"/>
              </a:rPr>
              <a:t>	</a:t>
            </a:r>
            <a:r>
              <a:rPr lang="pl-PL" sz="3200" dirty="0" smtClean="0">
                <a:solidFill>
                  <a:srgbClr val="004595"/>
                </a:solidFill>
                <a:latin typeface="Trebuchet MS" pitchFamily="32" charset="0"/>
              </a:rPr>
              <a:t>					</a:t>
            </a:r>
            <a:r>
              <a:rPr lang="pl-PL" sz="3200" b="1" dirty="0" smtClean="0">
                <a:solidFill>
                  <a:srgbClr val="376092"/>
                </a:solidFill>
              </a:rPr>
              <a:t>Questions?</a:t>
            </a:r>
            <a:endParaRPr lang="de-DE" sz="3200" b="1" dirty="0" smtClean="0">
              <a:solidFill>
                <a:srgbClr val="376092"/>
              </a:solidFill>
            </a:endParaRP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de-DE" sz="3200" b="1" dirty="0" smtClean="0">
              <a:solidFill>
                <a:srgbClr val="376092"/>
              </a:solidFill>
            </a:endParaRPr>
          </a:p>
          <a:p>
            <a:pPr algn="ct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de-DE" sz="2400" b="1" dirty="0" smtClean="0">
                <a:solidFill>
                  <a:srgbClr val="376092"/>
                </a:solidFill>
              </a:rPr>
              <a:t>Email: </a:t>
            </a:r>
            <a:r>
              <a:rPr lang="de-DE" sz="2400" b="1" dirty="0" err="1" smtClean="0">
                <a:solidFill>
                  <a:srgbClr val="376092"/>
                </a:solidFill>
              </a:rPr>
              <a:t>volk</a:t>
            </a:r>
            <a:r>
              <a:rPr lang="de-DE" sz="2400" b="1" dirty="0" smtClean="0">
                <a:solidFill>
                  <a:srgbClr val="376092"/>
                </a:solidFill>
              </a:rPr>
              <a:t> [</a:t>
            </a:r>
            <a:r>
              <a:rPr lang="de-DE" sz="2400" b="1" dirty="0" err="1" smtClean="0">
                <a:solidFill>
                  <a:srgbClr val="376092"/>
                </a:solidFill>
              </a:rPr>
              <a:t>at</a:t>
            </a:r>
            <a:r>
              <a:rPr lang="de-DE" sz="2400" b="1" dirty="0" smtClean="0">
                <a:solidFill>
                  <a:srgbClr val="376092"/>
                </a:solidFill>
              </a:rPr>
              <a:t>] hlrs.de</a:t>
            </a:r>
            <a:endParaRPr lang="pl-PL" sz="2400" b="1" dirty="0" smtClean="0">
              <a:solidFill>
                <a:srgbClr val="376092"/>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325" y="2786063"/>
            <a:ext cx="1382713" cy="14843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Footer Placeholder 1"/>
          <p:cNvSpPr>
            <a:spLocks noGrp="1"/>
          </p:cNvSpPr>
          <p:nvPr>
            <p:ph type="ftr" sz="quarter" idx="11"/>
          </p:nvPr>
        </p:nvSpPr>
        <p:spPr>
          <a:xfrm>
            <a:off x="3131840" y="6381328"/>
            <a:ext cx="2895600" cy="365125"/>
          </a:xfrm>
        </p:spPr>
        <p:txBody>
          <a:bodyPr/>
          <a:lstStyle/>
          <a:p>
            <a:r>
              <a:rPr lang="en-GB" dirty="0" smtClean="0"/>
              <a:t>EuroEcoDC2013</a:t>
            </a:r>
            <a:endParaRPr lang="en-GB" dirty="0"/>
          </a:p>
        </p:txBody>
      </p:sp>
      <p:sp>
        <p:nvSpPr>
          <p:cNvPr id="7" name="Slide Number Placeholder 2"/>
          <p:cNvSpPr>
            <a:spLocks noGrp="1"/>
          </p:cNvSpPr>
          <p:nvPr>
            <p:ph type="sldNum" sz="quarter" idx="12"/>
          </p:nvPr>
        </p:nvSpPr>
        <p:spPr>
          <a:xfrm>
            <a:off x="6948264" y="6381328"/>
            <a:ext cx="2133600" cy="365125"/>
          </a:xfrm>
        </p:spPr>
        <p:txBody>
          <a:bodyPr/>
          <a:lstStyle/>
          <a:p>
            <a:fld id="{3F6BEF31-6753-4B6F-903F-62E75C9D4145}" type="slidenum">
              <a:rPr lang="en-GB" smtClean="0"/>
              <a:pPr/>
              <a:t>29</a:t>
            </a:fld>
            <a:endParaRPr lang="en-GB" dirty="0"/>
          </a:p>
        </p:txBody>
      </p:sp>
    </p:spTree>
    <p:extLst>
      <p:ext uri="{BB962C8B-B14F-4D97-AF65-F5344CB8AC3E}">
        <p14:creationId xmlns:p14="http://schemas.microsoft.com/office/powerpoint/2010/main" xmlns="" val="9345829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en-GB" dirty="0" smtClean="0"/>
              <a:t>EuroEcoDC2013</a:t>
            </a:r>
            <a:endParaRPr lang="en-GB" dirty="0"/>
          </a:p>
        </p:txBody>
      </p:sp>
      <p:sp>
        <p:nvSpPr>
          <p:cNvPr id="3" name="Foliennummernplatzhalter 2"/>
          <p:cNvSpPr>
            <a:spLocks noGrp="1"/>
          </p:cNvSpPr>
          <p:nvPr>
            <p:ph type="sldNum" sz="quarter" idx="12"/>
          </p:nvPr>
        </p:nvSpPr>
        <p:spPr/>
        <p:txBody>
          <a:bodyPr/>
          <a:lstStyle/>
          <a:p>
            <a:fld id="{3F6BEF31-6753-4B6F-903F-62E75C9D4145}" type="slidenum">
              <a:rPr lang="en-GB" smtClean="0"/>
              <a:pPr/>
              <a:t>3</a:t>
            </a:fld>
            <a:endParaRPr lang="en-GB"/>
          </a:p>
        </p:txBody>
      </p:sp>
      <p:sp>
        <p:nvSpPr>
          <p:cNvPr id="4" name="Rectangle 2"/>
          <p:cNvSpPr>
            <a:spLocks noChangeArrowheads="1"/>
          </p:cNvSpPr>
          <p:nvPr/>
        </p:nvSpPr>
        <p:spPr bwMode="auto">
          <a:xfrm>
            <a:off x="2053208" y="908720"/>
            <a:ext cx="6911280" cy="50817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40680" bIns="0"/>
          <a:lstStyle/>
          <a:p>
            <a:pPr marL="34131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400" dirty="0" smtClean="0">
                <a:solidFill>
                  <a:srgbClr val="1F497D"/>
                </a:solidFill>
              </a:rPr>
              <a:t>Situation today:</a:t>
            </a:r>
          </a:p>
          <a:p>
            <a:pPr marL="798513" lvl="1"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dirty="0" smtClean="0">
                <a:solidFill>
                  <a:srgbClr val="1F497D"/>
                </a:solidFill>
              </a:rPr>
              <a:t>ICT sector is responsible for around 2 % of the global energy consumption</a:t>
            </a:r>
          </a:p>
          <a:p>
            <a:pPr marL="798513" lvl="1"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b="1" dirty="0" smtClean="0">
                <a:solidFill>
                  <a:srgbClr val="1F497D"/>
                </a:solidFill>
              </a:rPr>
              <a:t>Energy consumption in a data centre:</a:t>
            </a:r>
          </a:p>
          <a:p>
            <a:pPr marL="1255713" lvl="2"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dirty="0" smtClean="0">
                <a:solidFill>
                  <a:srgbClr val="1F497D"/>
                </a:solidFill>
              </a:rPr>
              <a:t>Result of executing workloads (user jobs) on (HPC/Cloud) resources</a:t>
            </a:r>
          </a:p>
          <a:p>
            <a:pPr marL="1255713" lvl="2"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dirty="0" smtClean="0">
                <a:solidFill>
                  <a:srgbClr val="1F497D"/>
                </a:solidFill>
              </a:rPr>
              <a:t>Energy consumptions depends on:</a:t>
            </a:r>
          </a:p>
          <a:p>
            <a:pPr marL="1712913" lvl="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dirty="0" smtClean="0">
                <a:solidFill>
                  <a:srgbClr val="1F497D"/>
                </a:solidFill>
              </a:rPr>
              <a:t>workload (jobs)</a:t>
            </a:r>
          </a:p>
          <a:p>
            <a:pPr marL="1712913" lvl="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dirty="0" smtClean="0">
                <a:solidFill>
                  <a:srgbClr val="1F497D"/>
                </a:solidFill>
              </a:rPr>
              <a:t>application type (nature of jobs)</a:t>
            </a:r>
          </a:p>
          <a:p>
            <a:pPr marL="1712913" lvl="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dirty="0" smtClean="0">
                <a:solidFill>
                  <a:srgbClr val="1F497D"/>
                </a:solidFill>
              </a:rPr>
              <a:t>Efficiency of HW resources  (and usage level)</a:t>
            </a:r>
          </a:p>
          <a:p>
            <a:pPr marL="1712913" lvl="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dirty="0" smtClean="0">
                <a:solidFill>
                  <a:srgbClr val="1F497D"/>
                </a:solidFill>
              </a:rPr>
              <a:t>Cooling efficiency (depends on environmental conditions and heat load)</a:t>
            </a:r>
          </a:p>
          <a:p>
            <a:pPr marL="798513" lvl="1"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dirty="0" smtClean="0">
                <a:solidFill>
                  <a:srgbClr val="1F497D"/>
                </a:solidFill>
              </a:rPr>
              <a:t>In many data centres, </a:t>
            </a:r>
            <a:r>
              <a:rPr lang="en-GB" b="1" dirty="0" smtClean="0">
                <a:solidFill>
                  <a:srgbClr val="1F497D"/>
                </a:solidFill>
              </a:rPr>
              <a:t>50 % of the energy is consumed by cooling</a:t>
            </a:r>
            <a:r>
              <a:rPr lang="en-GB" dirty="0" smtClean="0">
                <a:solidFill>
                  <a:srgbClr val="1F497D"/>
                </a:solidFill>
              </a:rPr>
              <a:t>  (resulting in </a:t>
            </a:r>
            <a:r>
              <a:rPr lang="en-GB" dirty="0" smtClean="0">
                <a:solidFill>
                  <a:srgbClr val="1F497D"/>
                </a:solidFill>
                <a:sym typeface="Wingdings" pitchFamily="2" charset="2"/>
              </a:rPr>
              <a:t>b</a:t>
            </a:r>
            <a:r>
              <a:rPr lang="en-GB" dirty="0" smtClean="0">
                <a:solidFill>
                  <a:srgbClr val="1F497D"/>
                </a:solidFill>
              </a:rPr>
              <a:t>ad energy efficiency)</a:t>
            </a:r>
          </a:p>
          <a:p>
            <a:pPr marL="341313" indent="-341313">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400" b="1" dirty="0" smtClean="0">
                <a:solidFill>
                  <a:srgbClr val="1F497D"/>
                </a:solidFill>
                <a:sym typeface="Wingdings" pitchFamily="2" charset="2"/>
              </a:rPr>
              <a:t> </a:t>
            </a:r>
            <a:r>
              <a:rPr lang="en-GB" b="1" dirty="0" smtClean="0">
                <a:solidFill>
                  <a:srgbClr val="1F497D"/>
                </a:solidFill>
                <a:sym typeface="Wingdings" pitchFamily="2" charset="2"/>
              </a:rPr>
              <a:t>energ</a:t>
            </a:r>
            <a:r>
              <a:rPr lang="en-GB" b="1" dirty="0" smtClean="0">
                <a:solidFill>
                  <a:srgbClr val="1F497D"/>
                </a:solidFill>
              </a:rPr>
              <a:t>y savings are addressed in CoolEmAll and Eco2Clouds projects</a:t>
            </a:r>
            <a:endParaRPr lang="en-GB" sz="2000" b="1" dirty="0" smtClean="0">
              <a:solidFill>
                <a:srgbClr val="1F497D"/>
              </a:solidFill>
            </a:endParaRPr>
          </a:p>
        </p:txBody>
      </p:sp>
      <p:sp>
        <p:nvSpPr>
          <p:cNvPr id="5" name="Title 1"/>
          <p:cNvSpPr txBox="1">
            <a:spLocks/>
          </p:cNvSpPr>
          <p:nvPr/>
        </p:nvSpPr>
        <p:spPr>
          <a:xfrm>
            <a:off x="2087306" y="116632"/>
            <a:ext cx="7092280" cy="792088"/>
          </a:xfrm>
          <a:prstGeom prst="rect">
            <a:avLst/>
          </a:prstGeom>
        </p:spPr>
        <p:txBody>
          <a:bodyPr>
            <a:noAutofit/>
          </a:bodyPr>
          <a:lstStyle>
            <a:lvl1pPr algn="l" defTabSz="914400" rtl="0" eaLnBrk="1" latinLnBrk="0" hangingPunct="1">
              <a:spcBef>
                <a:spcPct val="0"/>
              </a:spcBef>
              <a:buNone/>
              <a:defRPr sz="4400" b="1" kern="1200" baseline="0">
                <a:solidFill>
                  <a:schemeClr val="bg1"/>
                </a:solidFill>
                <a:latin typeface="+mj-lt"/>
                <a:ea typeface="+mj-ea"/>
                <a:cs typeface="+mj-cs"/>
              </a:defRPr>
            </a:lvl1pPr>
          </a:lstStyle>
          <a:p>
            <a:pPr algn="ctr"/>
            <a:r>
              <a:rPr lang="en-GB" sz="4000" dirty="0" smtClean="0">
                <a:solidFill>
                  <a:srgbClr val="FFFFFF"/>
                </a:solidFill>
              </a:rPr>
              <a:t>Motivation</a:t>
            </a:r>
            <a:endParaRPr lang="en-GB" sz="4000" dirty="0">
              <a:solidFill>
                <a:srgbClr val="FFFFFF"/>
              </a:solidFill>
            </a:endParaRPr>
          </a:p>
        </p:txBody>
      </p:sp>
      <p:pic>
        <p:nvPicPr>
          <p:cNvPr id="6" name="Imagen 13"/>
          <p:cNvPicPr/>
          <p:nvPr/>
        </p:nvPicPr>
        <p:blipFill>
          <a:blip r:embed="rId2" cstate="print"/>
          <a:srcRect/>
          <a:stretch>
            <a:fillRect/>
          </a:stretch>
        </p:blipFill>
        <p:spPr bwMode="auto">
          <a:xfrm>
            <a:off x="92600" y="2882095"/>
            <a:ext cx="2782352" cy="2206331"/>
          </a:xfrm>
          <a:prstGeom prst="rect">
            <a:avLst/>
          </a:prstGeom>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GB" dirty="0" smtClean="0"/>
              <a:t>EuroEcoDC2013</a:t>
            </a:r>
            <a:endParaRPr lang="en-GB" dirty="0"/>
          </a:p>
        </p:txBody>
      </p:sp>
      <p:sp>
        <p:nvSpPr>
          <p:cNvPr id="6" name="Foliennummernplatzhalter 5"/>
          <p:cNvSpPr>
            <a:spLocks noGrp="1"/>
          </p:cNvSpPr>
          <p:nvPr>
            <p:ph type="sldNum" sz="quarter" idx="12"/>
          </p:nvPr>
        </p:nvSpPr>
        <p:spPr/>
        <p:txBody>
          <a:bodyPr/>
          <a:lstStyle/>
          <a:p>
            <a:fld id="{3F6BEF31-6753-4B6F-903F-62E75C9D4145}" type="slidenum">
              <a:rPr lang="en-GB" smtClean="0"/>
              <a:pPr/>
              <a:t>4</a:t>
            </a:fld>
            <a:endParaRPr lang="en-GB"/>
          </a:p>
        </p:txBody>
      </p:sp>
      <p:sp>
        <p:nvSpPr>
          <p:cNvPr id="12" name="Title 11"/>
          <p:cNvSpPr>
            <a:spLocks noGrp="1"/>
          </p:cNvSpPr>
          <p:nvPr>
            <p:ph type="title"/>
          </p:nvPr>
        </p:nvSpPr>
        <p:spPr/>
        <p:txBody>
          <a:bodyPr/>
          <a:lstStyle/>
          <a:p>
            <a:pPr algn="ctr"/>
            <a:r>
              <a:rPr lang="de-DE" dirty="0" smtClean="0">
                <a:solidFill>
                  <a:srgbClr val="FFFFFF"/>
                </a:solidFill>
              </a:rPr>
              <a:t>Motivation</a:t>
            </a:r>
            <a:endParaRPr lang="en-GB" dirty="0"/>
          </a:p>
        </p:txBody>
      </p:sp>
      <p:sp>
        <p:nvSpPr>
          <p:cNvPr id="15" name="Rectangle 2"/>
          <p:cNvSpPr>
            <a:spLocks noChangeArrowheads="1"/>
          </p:cNvSpPr>
          <p:nvPr/>
        </p:nvSpPr>
        <p:spPr bwMode="auto">
          <a:xfrm>
            <a:off x="2123728" y="1052736"/>
            <a:ext cx="6889079" cy="53285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40680" bIns="0"/>
          <a:lstStyle/>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de-DE" sz="2400" u="sng" dirty="0" smtClean="0">
                <a:solidFill>
                  <a:srgbClr val="004595"/>
                </a:solidFill>
              </a:rPr>
              <a:t>CoolEmAll</a:t>
            </a:r>
            <a:r>
              <a:rPr lang="de-DE" sz="2400" dirty="0" smtClean="0">
                <a:solidFill>
                  <a:srgbClr val="004595"/>
                </a:solidFill>
              </a:rPr>
              <a:t> - </a:t>
            </a:r>
            <a:r>
              <a:rPr lang="de-DE" sz="2400" dirty="0" err="1" smtClean="0">
                <a:solidFill>
                  <a:srgbClr val="004595"/>
                </a:solidFill>
              </a:rPr>
              <a:t>focus</a:t>
            </a:r>
            <a:r>
              <a:rPr lang="de-DE" sz="2400" dirty="0" smtClean="0">
                <a:solidFill>
                  <a:srgbClr val="004595"/>
                </a:solidFill>
              </a:rPr>
              <a:t> </a:t>
            </a:r>
            <a:r>
              <a:rPr lang="en-US" sz="2400" dirty="0" smtClean="0">
                <a:solidFill>
                  <a:srgbClr val="004595"/>
                </a:solidFill>
              </a:rPr>
              <a:t>on building energy efficient data centers (taking a holistic approach)</a:t>
            </a:r>
            <a:endParaRPr lang="de-DE" sz="2400" dirty="0" smtClean="0">
              <a:solidFill>
                <a:srgbClr val="004595"/>
              </a:solidFill>
              <a:latin typeface="+mj-lt"/>
            </a:endParaRP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de-DE" sz="2400" u="sng" dirty="0" smtClean="0">
                <a:solidFill>
                  <a:srgbClr val="004595"/>
                </a:solidFill>
              </a:rPr>
              <a:t>Eco2Cloud</a:t>
            </a:r>
            <a:r>
              <a:rPr lang="de-DE" sz="2400" dirty="0" smtClean="0">
                <a:solidFill>
                  <a:srgbClr val="004595"/>
                </a:solidFill>
              </a:rPr>
              <a:t> - </a:t>
            </a:r>
            <a:r>
              <a:rPr lang="de-DE" sz="2400" dirty="0" err="1" smtClean="0">
                <a:solidFill>
                  <a:srgbClr val="004595"/>
                </a:solidFill>
              </a:rPr>
              <a:t>focus</a:t>
            </a:r>
            <a:r>
              <a:rPr lang="de-DE" sz="2400" dirty="0" smtClean="0">
                <a:solidFill>
                  <a:srgbClr val="004595"/>
                </a:solidFill>
              </a:rPr>
              <a:t> on </a:t>
            </a:r>
            <a:r>
              <a:rPr lang="en-US" sz="2400" dirty="0" smtClean="0">
                <a:solidFill>
                  <a:srgbClr val="004595"/>
                </a:solidFill>
              </a:rPr>
              <a:t>energy-efficient cloud-application deployment in federated cloud-environments</a:t>
            </a:r>
            <a:endParaRPr lang="de-DE" sz="2400" dirty="0" smtClean="0">
              <a:solidFill>
                <a:srgbClr val="004595"/>
              </a:solidFill>
            </a:endParaRPr>
          </a:p>
          <a:p>
            <a:pPr marL="341313" indent="-341313">
              <a:spcBef>
                <a:spcPts val="300"/>
              </a:spcBef>
              <a:spcAft>
                <a:spcPts val="600"/>
              </a:spcAft>
              <a:buClr>
                <a:schemeClr val="accent1">
                  <a:lumMod val="75000"/>
                </a:schemeClr>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chemeClr val="accent1">
                    <a:lumMod val="75000"/>
                  </a:schemeClr>
                </a:solidFill>
              </a:rPr>
              <a:t>Both projects make use of energy-efficiency metrics </a:t>
            </a:r>
          </a:p>
          <a:p>
            <a:pPr marL="79851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chemeClr val="accent1">
                    <a:lumMod val="75000"/>
                  </a:schemeClr>
                </a:solidFill>
              </a:rPr>
              <a:t>to describe application profiles (resource usage)</a:t>
            </a:r>
          </a:p>
          <a:p>
            <a:pPr marL="79851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chemeClr val="accent1">
                    <a:lumMod val="75000"/>
                  </a:schemeClr>
                </a:solidFill>
              </a:rPr>
              <a:t>to assess efficiency of data center- and cloud resources</a:t>
            </a:r>
          </a:p>
          <a:p>
            <a:pPr marL="79851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chemeClr val="accent1">
                    <a:lumMod val="75000"/>
                  </a:schemeClr>
                </a:solidFill>
              </a:rPr>
              <a:t>to assess energy-costs of application and workload execution for various data center granularity levels and -sites. </a:t>
            </a:r>
          </a:p>
          <a:p>
            <a:pPr marL="341313" lvl="1"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b="1" dirty="0" smtClean="0">
                <a:solidFill>
                  <a:schemeClr val="accent1">
                    <a:lumMod val="75000"/>
                  </a:schemeClr>
                </a:solidFill>
              </a:rPr>
              <a:t>Purpose of this presentation is to show overlaps between the both projects, addressing: </a:t>
            </a:r>
          </a:p>
          <a:p>
            <a:pPr marL="798513" lvl="2"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chemeClr val="accent1">
                    <a:lumMod val="75000"/>
                  </a:schemeClr>
                </a:solidFill>
              </a:rPr>
              <a:t>Approaches and metrics used within the both projects</a:t>
            </a:r>
          </a:p>
        </p:txBody>
      </p:sp>
      <p:pic>
        <p:nvPicPr>
          <p:cNvPr id="16" name="Picture 4" descr="preferences-desktop-screensaver.png"/>
          <p:cNvPicPr>
            <a:picLocks noChangeAspect="1"/>
          </p:cNvPicPr>
          <p:nvPr/>
        </p:nvPicPr>
        <p:blipFill>
          <a:blip r:embed="rId2" cstate="print"/>
          <a:stretch>
            <a:fillRect/>
          </a:stretch>
        </p:blipFill>
        <p:spPr>
          <a:xfrm>
            <a:off x="683568" y="1844824"/>
            <a:ext cx="792088" cy="1099225"/>
          </a:xfrm>
          <a:prstGeom prst="rect">
            <a:avLst/>
          </a:prstGeom>
        </p:spPr>
      </p:pic>
    </p:spTree>
    <p:extLst>
      <p:ext uri="{BB962C8B-B14F-4D97-AF65-F5344CB8AC3E}">
        <p14:creationId xmlns="" xmlns:p14="http://schemas.microsoft.com/office/powerpoint/2010/main" val="29375262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1F497D"/>
                </a:solidFill>
              </a:rPr>
              <a:t>Coolemall</a:t>
            </a:r>
            <a:endParaRPr lang="en-US" dirty="0">
              <a:solidFill>
                <a:srgbClr val="1F497D"/>
              </a:solidFill>
            </a:endParaRPr>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GB" dirty="0" smtClean="0"/>
              <a:t>EuroEcoDC2013</a:t>
            </a:r>
            <a:endParaRPr lang="en-GB" dirty="0"/>
          </a:p>
        </p:txBody>
      </p:sp>
      <p:sp>
        <p:nvSpPr>
          <p:cNvPr id="5" name="Slide Number Placeholder 4"/>
          <p:cNvSpPr>
            <a:spLocks noGrp="1"/>
          </p:cNvSpPr>
          <p:nvPr>
            <p:ph type="sldNum" sz="quarter" idx="12"/>
          </p:nvPr>
        </p:nvSpPr>
        <p:spPr/>
        <p:txBody>
          <a:bodyPr/>
          <a:lstStyle/>
          <a:p>
            <a:fld id="{6CC56E98-F7F7-4722-8960-744665BF15EA}" type="slidenum">
              <a:rPr lang="en-GB" smtClean="0"/>
              <a:pPr/>
              <a:t>5</a:t>
            </a:fld>
            <a:endParaRPr lang="en-GB"/>
          </a:p>
        </p:txBody>
      </p:sp>
    </p:spTree>
    <p:extLst>
      <p:ext uri="{BB962C8B-B14F-4D97-AF65-F5344CB8AC3E}">
        <p14:creationId xmlns:p14="http://schemas.microsoft.com/office/powerpoint/2010/main" xmlns="" val="23956071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123728" y="1052736"/>
            <a:ext cx="6889079" cy="50817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40680" bIns="0"/>
          <a:lstStyle/>
          <a:p>
            <a:pPr>
              <a:spcBef>
                <a:spcPts val="300"/>
              </a:spcBef>
              <a:spcAft>
                <a:spcPts val="600"/>
              </a:spcAft>
              <a:buClr>
                <a:srgbClr val="004595"/>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400" dirty="0" smtClean="0">
                <a:solidFill>
                  <a:srgbClr val="004595"/>
                </a:solidFill>
                <a:latin typeface="+mj-lt"/>
              </a:rPr>
              <a:t>   </a:t>
            </a:r>
            <a:r>
              <a:rPr lang="en-GB" sz="2800" dirty="0" smtClean="0">
                <a:solidFill>
                  <a:srgbClr val="004595"/>
                </a:solidFill>
                <a:latin typeface="+mj-lt"/>
              </a:rPr>
              <a:t>CoolEmAll EU Project: </a:t>
            </a:r>
            <a:r>
              <a:rPr lang="en-GB" sz="2800" dirty="0" smtClean="0">
                <a:solidFill>
                  <a:srgbClr val="004595"/>
                </a:solidFill>
                <a:latin typeface="+mj-lt"/>
                <a:hlinkClick r:id="rId4"/>
              </a:rPr>
              <a:t>www.coolemall.eu</a:t>
            </a:r>
            <a:endParaRPr lang="en-GB" sz="2800" dirty="0" smtClean="0">
              <a:solidFill>
                <a:srgbClr val="004595"/>
              </a:solidFill>
              <a:latin typeface="+mj-lt"/>
            </a:endParaRPr>
          </a:p>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400" b="1" u="sng" dirty="0" smtClean="0">
                <a:solidFill>
                  <a:schemeClr val="accent1">
                    <a:lumMod val="75000"/>
                  </a:schemeClr>
                </a:solidFill>
              </a:rPr>
              <a:t>Goal</a:t>
            </a:r>
            <a:r>
              <a:rPr lang="en-GB" sz="2400" dirty="0" smtClean="0">
                <a:solidFill>
                  <a:schemeClr val="accent1">
                    <a:lumMod val="75000"/>
                  </a:schemeClr>
                </a:solidFill>
              </a:rPr>
              <a:t>: </a:t>
            </a:r>
            <a:br>
              <a:rPr lang="en-GB" sz="2400" dirty="0" smtClean="0">
                <a:solidFill>
                  <a:schemeClr val="accent1">
                    <a:lumMod val="75000"/>
                  </a:schemeClr>
                </a:solidFill>
              </a:rPr>
            </a:br>
            <a:r>
              <a:rPr lang="en-US" sz="2000" dirty="0" smtClean="0">
                <a:solidFill>
                  <a:schemeClr val="accent1">
                    <a:lumMod val="75000"/>
                  </a:schemeClr>
                </a:solidFill>
              </a:rPr>
              <a:t> improve energy-efficiency of modular data centers by </a:t>
            </a:r>
            <a:r>
              <a:rPr lang="en-US" sz="2000" b="1" dirty="0" smtClean="0">
                <a:solidFill>
                  <a:schemeClr val="accent1">
                    <a:lumMod val="75000"/>
                  </a:schemeClr>
                </a:solidFill>
              </a:rPr>
              <a:t>optimization</a:t>
            </a:r>
            <a:r>
              <a:rPr lang="en-US" sz="2000" dirty="0" smtClean="0">
                <a:solidFill>
                  <a:schemeClr val="accent1">
                    <a:lumMod val="75000"/>
                  </a:schemeClr>
                </a:solidFill>
              </a:rPr>
              <a:t> of their </a:t>
            </a:r>
            <a:r>
              <a:rPr lang="en-US" sz="2000" b="1" dirty="0" smtClean="0">
                <a:solidFill>
                  <a:schemeClr val="accent1">
                    <a:lumMod val="75000"/>
                  </a:schemeClr>
                </a:solidFill>
              </a:rPr>
              <a:t>design</a:t>
            </a:r>
            <a:r>
              <a:rPr lang="en-US" sz="2000" dirty="0" smtClean="0">
                <a:solidFill>
                  <a:schemeClr val="accent1">
                    <a:lumMod val="75000"/>
                  </a:schemeClr>
                </a:solidFill>
              </a:rPr>
              <a:t> and </a:t>
            </a:r>
            <a:r>
              <a:rPr lang="en-US" sz="2000" b="1" dirty="0" smtClean="0">
                <a:solidFill>
                  <a:schemeClr val="accent1">
                    <a:lumMod val="75000"/>
                  </a:schemeClr>
                </a:solidFill>
              </a:rPr>
              <a:t>operation</a:t>
            </a:r>
            <a:r>
              <a:rPr lang="en-US" sz="2000" dirty="0" smtClean="0">
                <a:solidFill>
                  <a:schemeClr val="accent1">
                    <a:lumMod val="75000"/>
                  </a:schemeClr>
                </a:solidFill>
              </a:rPr>
              <a:t> for a wide range of </a:t>
            </a:r>
            <a:r>
              <a:rPr lang="en-US" sz="2000" b="1" dirty="0" smtClean="0">
                <a:solidFill>
                  <a:schemeClr val="accent1">
                    <a:lumMod val="75000"/>
                  </a:schemeClr>
                </a:solidFill>
              </a:rPr>
              <a:t>workloads</a:t>
            </a:r>
            <a:r>
              <a:rPr lang="en-US" sz="2000" dirty="0" smtClean="0">
                <a:solidFill>
                  <a:schemeClr val="accent1">
                    <a:lumMod val="75000"/>
                  </a:schemeClr>
                </a:solidFill>
              </a:rPr>
              <a:t>, </a:t>
            </a:r>
            <a:r>
              <a:rPr lang="en-US" sz="2000" b="1" dirty="0" smtClean="0">
                <a:solidFill>
                  <a:schemeClr val="accent1">
                    <a:lumMod val="75000"/>
                  </a:schemeClr>
                </a:solidFill>
              </a:rPr>
              <a:t>IT equipment </a:t>
            </a:r>
            <a:r>
              <a:rPr lang="en-US" sz="2000" dirty="0" smtClean="0">
                <a:solidFill>
                  <a:schemeClr val="accent1">
                    <a:lumMod val="75000"/>
                  </a:schemeClr>
                </a:solidFill>
              </a:rPr>
              <a:t>and </a:t>
            </a:r>
            <a:r>
              <a:rPr lang="en-US" sz="2000" b="1" dirty="0" smtClean="0">
                <a:solidFill>
                  <a:schemeClr val="accent1">
                    <a:lumMod val="75000"/>
                  </a:schemeClr>
                </a:solidFill>
              </a:rPr>
              <a:t>cooling </a:t>
            </a:r>
            <a:r>
              <a:rPr lang="en-US" sz="2000" dirty="0" smtClean="0">
                <a:solidFill>
                  <a:schemeClr val="accent1">
                    <a:lumMod val="75000"/>
                  </a:schemeClr>
                </a:solidFill>
              </a:rPr>
              <a:t>options</a:t>
            </a:r>
            <a:endParaRPr lang="en-US" sz="2000" dirty="0" smtClean="0"/>
          </a:p>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000" dirty="0" smtClean="0">
              <a:solidFill>
                <a:schemeClr val="accent1">
                  <a:lumMod val="75000"/>
                </a:schemeClr>
              </a:solidFill>
            </a:endParaRPr>
          </a:p>
          <a:p>
            <a:pPr marL="341313" indent="-341313">
              <a:spcBef>
                <a:spcPts val="300"/>
              </a:spcBef>
              <a:spcAft>
                <a:spcPts val="600"/>
              </a:spcAft>
              <a:buClr>
                <a:schemeClr val="accent1">
                  <a:lumMod val="75000"/>
                </a:schemeClr>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400" b="1" u="sng" dirty="0" smtClean="0">
                <a:solidFill>
                  <a:schemeClr val="accent1">
                    <a:lumMod val="75000"/>
                  </a:schemeClr>
                </a:solidFill>
              </a:rPr>
              <a:t>Main results:</a:t>
            </a:r>
          </a:p>
          <a:p>
            <a:pPr marL="1085850" lvl="1" indent="-342900">
              <a:spcBef>
                <a:spcPts val="300"/>
              </a:spcBef>
              <a:spcAft>
                <a:spcPts val="600"/>
              </a:spcAft>
              <a:buClr>
                <a:schemeClr val="accent1">
                  <a:lumMod val="75000"/>
                </a:schemeClr>
              </a:buClr>
              <a:buFont typeface="Lucida Grande"/>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chemeClr val="accent1">
                    <a:lumMod val="75000"/>
                  </a:schemeClr>
                </a:solidFill>
              </a:rPr>
              <a:t>Simulation, visualization and decision support toolkit </a:t>
            </a:r>
            <a:r>
              <a:rPr lang="en-GB" sz="2000" b="1" dirty="0" smtClean="0">
                <a:solidFill>
                  <a:schemeClr val="accent1">
                    <a:lumMod val="75000"/>
                  </a:schemeClr>
                </a:solidFill>
              </a:rPr>
              <a:t>(SVD</a:t>
            </a:r>
            <a:r>
              <a:rPr lang="en-GB" sz="2000" dirty="0" smtClean="0">
                <a:solidFill>
                  <a:schemeClr val="accent1">
                    <a:lumMod val="75000"/>
                  </a:schemeClr>
                </a:solidFill>
              </a:rPr>
              <a:t> </a:t>
            </a:r>
            <a:r>
              <a:rPr lang="en-GB" sz="2000" b="1" dirty="0" smtClean="0">
                <a:solidFill>
                  <a:schemeClr val="accent1">
                    <a:lumMod val="75000"/>
                  </a:schemeClr>
                </a:solidFill>
              </a:rPr>
              <a:t>Toolkit)</a:t>
            </a:r>
            <a:r>
              <a:rPr lang="en-GB" sz="2000" dirty="0" smtClean="0">
                <a:solidFill>
                  <a:schemeClr val="accent1">
                    <a:lumMod val="75000"/>
                  </a:schemeClr>
                </a:solidFill>
              </a:rPr>
              <a:t>, allowing optimisation of modular data centre building blocks a for wide range of options</a:t>
            </a:r>
          </a:p>
          <a:p>
            <a:pPr marL="1085850" lvl="1" indent="-342900">
              <a:spcBef>
                <a:spcPts val="300"/>
              </a:spcBef>
              <a:spcAft>
                <a:spcPts val="600"/>
              </a:spcAft>
              <a:buClr>
                <a:schemeClr val="accent1">
                  <a:lumMod val="75000"/>
                </a:schemeClr>
              </a:buClr>
              <a:buFont typeface="Lucida Grande"/>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chemeClr val="accent1">
                    <a:lumMod val="75000"/>
                  </a:schemeClr>
                </a:solidFill>
              </a:rPr>
              <a:t>ComputeBox Blueprints and Data Centre Efficiency Building Blocks (</a:t>
            </a:r>
            <a:r>
              <a:rPr lang="en-GB" sz="2000" b="1" dirty="0" smtClean="0">
                <a:solidFill>
                  <a:schemeClr val="accent1">
                    <a:lumMod val="75000"/>
                  </a:schemeClr>
                </a:solidFill>
              </a:rPr>
              <a:t>DEBBs</a:t>
            </a:r>
            <a:r>
              <a:rPr lang="en-GB" sz="2000" dirty="0" smtClean="0">
                <a:solidFill>
                  <a:schemeClr val="accent1">
                    <a:lumMod val="75000"/>
                  </a:schemeClr>
                </a:solidFill>
              </a:rPr>
              <a:t>), reflecting HW and facility-configuration/models on various granularity level, used by SVD Toolkit.</a:t>
            </a:r>
            <a:br>
              <a:rPr lang="en-GB" sz="2000" dirty="0" smtClean="0">
                <a:solidFill>
                  <a:schemeClr val="accent1">
                    <a:lumMod val="75000"/>
                  </a:schemeClr>
                </a:solidFill>
              </a:rPr>
            </a:br>
            <a:r>
              <a:rPr lang="en-GB" sz="2000" dirty="0" smtClean="0">
                <a:solidFill>
                  <a:schemeClr val="accent1">
                    <a:lumMod val="75000"/>
                  </a:schemeClr>
                </a:solidFill>
              </a:rPr>
              <a:t>DEBBs are well described by </a:t>
            </a:r>
            <a:r>
              <a:rPr lang="en-GB" sz="2000" b="1" dirty="0" smtClean="0">
                <a:solidFill>
                  <a:schemeClr val="accent1">
                    <a:lumMod val="75000"/>
                  </a:schemeClr>
                </a:solidFill>
              </a:rPr>
              <a:t>energy-efficiency metrics </a:t>
            </a:r>
            <a:r>
              <a:rPr lang="en-GB" sz="2000" dirty="0" smtClean="0">
                <a:solidFill>
                  <a:schemeClr val="accent1">
                    <a:lumMod val="75000"/>
                  </a:schemeClr>
                </a:solidFill>
              </a:rPr>
              <a:t/>
            </a:r>
            <a:br>
              <a:rPr lang="en-GB" sz="2000" dirty="0" smtClean="0">
                <a:solidFill>
                  <a:schemeClr val="accent1">
                    <a:lumMod val="75000"/>
                  </a:schemeClr>
                </a:solidFill>
              </a:rPr>
            </a:br>
            <a:endParaRPr lang="en-GB" sz="2000" b="1" dirty="0" smtClean="0">
              <a:solidFill>
                <a:schemeClr val="accent1">
                  <a:lumMod val="75000"/>
                </a:schemeClr>
              </a:solidFill>
            </a:endParaRPr>
          </a:p>
          <a:p>
            <a:pPr marL="1484313" lvl="2"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2600" b="1" dirty="0" smtClean="0">
              <a:solidFill>
                <a:srgbClr val="004595"/>
              </a:solidFill>
              <a:latin typeface="Trebuchet MS" pitchFamily="32" charset="0"/>
            </a:endParaRPr>
          </a:p>
        </p:txBody>
      </p:sp>
      <p:pic>
        <p:nvPicPr>
          <p:cNvPr id="5" name="Picture 4" descr="preferences-desktop-screensaver.png"/>
          <p:cNvPicPr>
            <a:picLocks noChangeAspect="1"/>
          </p:cNvPicPr>
          <p:nvPr/>
        </p:nvPicPr>
        <p:blipFill>
          <a:blip r:embed="rId5" cstate="print"/>
          <a:stretch>
            <a:fillRect/>
          </a:stretch>
        </p:blipFill>
        <p:spPr>
          <a:xfrm>
            <a:off x="683568" y="1844824"/>
            <a:ext cx="792088" cy="1099225"/>
          </a:xfrm>
          <a:prstGeom prst="rect">
            <a:avLst/>
          </a:prstGeom>
        </p:spPr>
      </p:pic>
      <p:pic>
        <p:nvPicPr>
          <p:cNvPr id="10" name="Picture 9" descr="recs.tiff"/>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5576" y="5285119"/>
            <a:ext cx="576064" cy="736169"/>
          </a:xfrm>
          <a:prstGeom prst="rect">
            <a:avLst/>
          </a:prstGeom>
        </p:spPr>
      </p:pic>
      <p:pic>
        <p:nvPicPr>
          <p:cNvPr id="12" name="Picture 11" descr="svd.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5536" y="4132991"/>
            <a:ext cx="1296144" cy="1008112"/>
          </a:xfrm>
          <a:prstGeom prst="rect">
            <a:avLst/>
          </a:prstGeom>
        </p:spPr>
      </p:pic>
      <p:sp>
        <p:nvSpPr>
          <p:cNvPr id="2" name="Slide Number Placeholder 1"/>
          <p:cNvSpPr>
            <a:spLocks noGrp="1"/>
          </p:cNvSpPr>
          <p:nvPr>
            <p:ph type="sldNum" idx="10"/>
          </p:nvPr>
        </p:nvSpPr>
        <p:spPr/>
        <p:txBody>
          <a:bodyPr/>
          <a:lstStyle/>
          <a:p>
            <a:pPr>
              <a:defRPr/>
            </a:pPr>
            <a:fld id="{818114CB-B280-4E71-9A7F-19A6BCF657A0}" type="slidenum">
              <a:rPr lang="pl-PL" smtClean="0"/>
              <a:pPr>
                <a:defRPr/>
              </a:pPr>
              <a:t>6</a:t>
            </a:fld>
            <a:endParaRPr lang="pl-PL"/>
          </a:p>
        </p:txBody>
      </p:sp>
      <p:sp>
        <p:nvSpPr>
          <p:cNvPr id="9" name="Title 1"/>
          <p:cNvSpPr txBox="1">
            <a:spLocks/>
          </p:cNvSpPr>
          <p:nvPr/>
        </p:nvSpPr>
        <p:spPr>
          <a:xfrm>
            <a:off x="2087306" y="116632"/>
            <a:ext cx="7092280" cy="792088"/>
          </a:xfrm>
          <a:prstGeom prst="rect">
            <a:avLst/>
          </a:prstGeom>
        </p:spPr>
        <p:txBody>
          <a:bodyPr>
            <a:noAutofit/>
          </a:bodyPr>
          <a:lstStyle>
            <a:lvl1pPr algn="l" defTabSz="914400" rtl="0" eaLnBrk="1" latinLnBrk="0" hangingPunct="1">
              <a:spcBef>
                <a:spcPct val="0"/>
              </a:spcBef>
              <a:buNone/>
              <a:defRPr sz="4400" b="1" kern="1200" baseline="0">
                <a:solidFill>
                  <a:schemeClr val="bg1"/>
                </a:solidFill>
                <a:latin typeface="+mj-lt"/>
                <a:ea typeface="+mj-ea"/>
                <a:cs typeface="+mj-cs"/>
              </a:defRPr>
            </a:lvl1pPr>
          </a:lstStyle>
          <a:p>
            <a:pPr algn="ctr"/>
            <a:r>
              <a:rPr lang="en-GB" dirty="0" smtClean="0">
                <a:solidFill>
                  <a:srgbClr val="FFFFFF"/>
                </a:solidFill>
              </a:rPr>
              <a:t>CoolEmAll Goal</a:t>
            </a:r>
            <a:endParaRPr lang="en-GB" dirty="0">
              <a:solidFill>
                <a:srgbClr val="FFFFFF"/>
              </a:solidFill>
            </a:endParaRPr>
          </a:p>
        </p:txBody>
      </p:sp>
      <p:sp>
        <p:nvSpPr>
          <p:cNvPr id="3" name="Footer Placeholder 2"/>
          <p:cNvSpPr>
            <a:spLocks noGrp="1"/>
          </p:cNvSpPr>
          <p:nvPr>
            <p:ph type="ftr" sz="quarter" idx="11"/>
          </p:nvPr>
        </p:nvSpPr>
        <p:spPr/>
        <p:txBody>
          <a:bodyPr/>
          <a:lstStyle/>
          <a:p>
            <a:r>
              <a:rPr lang="en-GB" dirty="0" smtClean="0"/>
              <a:t>EuroEcoDC2013</a:t>
            </a:r>
            <a:endParaRPr lang="en-GB" dirty="0"/>
          </a:p>
        </p:txBody>
      </p:sp>
    </p:spTree>
    <p:custDataLst>
      <p:tags r:id="rId1"/>
    </p:custDataLst>
    <p:extLst>
      <p:ext uri="{BB962C8B-B14F-4D97-AF65-F5344CB8AC3E}">
        <p14:creationId xmlns:p14="http://schemas.microsoft.com/office/powerpoint/2010/main" xmlns="" val="40854894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vd_arch.tif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099295" y="1844824"/>
            <a:ext cx="7044705" cy="3510136"/>
          </a:xfrm>
          <a:prstGeom prst="rect">
            <a:avLst/>
          </a:prstGeom>
        </p:spPr>
      </p:pic>
      <p:sp>
        <p:nvSpPr>
          <p:cNvPr id="6" name="Rectangle 2"/>
          <p:cNvSpPr>
            <a:spLocks noChangeArrowheads="1"/>
          </p:cNvSpPr>
          <p:nvPr/>
        </p:nvSpPr>
        <p:spPr bwMode="auto">
          <a:xfrm>
            <a:off x="150808" y="1106200"/>
            <a:ext cx="1872208" cy="51125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40680" bIns="0"/>
          <a:lstStyle/>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a:solidFill>
                  <a:srgbClr val="376092"/>
                </a:solidFill>
              </a:rPr>
              <a:t>Scale</a:t>
            </a:r>
          </a:p>
          <a:p>
            <a:pPr marL="34131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Rack</a:t>
            </a:r>
            <a:r>
              <a:rPr lang="en-GB" sz="1600" dirty="0">
                <a:solidFill>
                  <a:srgbClr val="376092"/>
                </a:solidFill>
              </a:rPr>
              <a:t>(s)</a:t>
            </a:r>
          </a:p>
          <a:p>
            <a:pPr marL="34131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Container</a:t>
            </a:r>
            <a:r>
              <a:rPr lang="en-GB" sz="1600" dirty="0">
                <a:solidFill>
                  <a:srgbClr val="376092"/>
                </a:solidFill>
              </a:rPr>
              <a:t>(s)</a:t>
            </a: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a:solidFill>
                  <a:srgbClr val="376092"/>
                </a:solidFill>
              </a:rPr>
              <a:t>Density </a:t>
            </a:r>
          </a:p>
          <a:p>
            <a:pPr marL="34131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High </a:t>
            </a:r>
            <a:r>
              <a:rPr lang="en-GB" sz="1600" dirty="0">
                <a:solidFill>
                  <a:srgbClr val="376092"/>
                </a:solidFill>
              </a:rPr>
              <a:t>density (up to hundreds nodes in a rack)</a:t>
            </a:r>
          </a:p>
          <a:p>
            <a:pPr marL="34131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Low </a:t>
            </a:r>
            <a:r>
              <a:rPr lang="en-GB" sz="1600" dirty="0">
                <a:solidFill>
                  <a:srgbClr val="376092"/>
                </a:solidFill>
              </a:rPr>
              <a:t>density</a:t>
            </a: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a:solidFill>
                  <a:srgbClr val="376092"/>
                </a:solidFill>
              </a:rPr>
              <a:t>Cooling </a:t>
            </a:r>
          </a:p>
          <a:p>
            <a:pPr marL="34131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a:solidFill>
                  <a:srgbClr val="376092"/>
                </a:solidFill>
              </a:rPr>
              <a:t>Integrated</a:t>
            </a:r>
          </a:p>
          <a:p>
            <a:pPr marL="34131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a:solidFill>
                  <a:srgbClr val="376092"/>
                </a:solidFill>
              </a:rPr>
              <a:t>No integrated </a:t>
            </a:r>
            <a:r>
              <a:rPr lang="en-GB" sz="1600" dirty="0" smtClean="0">
                <a:solidFill>
                  <a:srgbClr val="376092"/>
                </a:solidFill>
              </a:rPr>
              <a:t>cooling</a:t>
            </a:r>
          </a:p>
          <a:p>
            <a:pPr marL="341313" indent="-341313">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rgbClr val="376092"/>
                </a:solidFill>
              </a:rPr>
              <a:t>Arrangement</a:t>
            </a:r>
            <a:endParaRPr lang="en-GB" sz="1600" dirty="0" smtClean="0">
              <a:solidFill>
                <a:srgbClr val="376092"/>
              </a:solidFill>
            </a:endParaRPr>
          </a:p>
          <a:p>
            <a:pPr marL="341313" indent="-341313">
              <a:spcBef>
                <a:spcPts val="300"/>
              </a:spcBef>
              <a:spcAft>
                <a:spcPts val="600"/>
              </a:spcAft>
              <a:buClr>
                <a:srgbClr val="004595"/>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Position</a:t>
            </a:r>
          </a:p>
          <a:p>
            <a:pPr marL="341313" indent="-341313">
              <a:spcBef>
                <a:spcPts val="300"/>
              </a:spcBef>
              <a:spcAft>
                <a:spcPts val="600"/>
              </a:spcAft>
              <a:buClr>
                <a:srgbClr val="004595"/>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600" dirty="0">
              <a:solidFill>
                <a:srgbClr val="376092"/>
              </a:solidFill>
            </a:endParaRPr>
          </a:p>
          <a:p>
            <a:pPr marL="34131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2000" dirty="0">
              <a:solidFill>
                <a:srgbClr val="376092"/>
              </a:solidFill>
            </a:endParaRPr>
          </a:p>
        </p:txBody>
      </p:sp>
      <p:sp>
        <p:nvSpPr>
          <p:cNvPr id="4" name="Rounded Rectangle 3"/>
          <p:cNvSpPr/>
          <p:nvPr/>
        </p:nvSpPr>
        <p:spPr bwMode="auto">
          <a:xfrm>
            <a:off x="2243311" y="1988840"/>
            <a:ext cx="2232248" cy="864096"/>
          </a:xfrm>
          <a:prstGeom prst="roundRect">
            <a:avLst>
              <a:gd name="adj" fmla="val 7919"/>
            </a:avLst>
          </a:prstGeom>
          <a:noFill/>
          <a:ln w="508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dirty="0" smtClean="0">
              <a:ln>
                <a:noFill/>
              </a:ln>
              <a:solidFill>
                <a:schemeClr val="bg1"/>
              </a:solidFill>
              <a:effectLst/>
              <a:latin typeface="Arial" charset="0"/>
              <a:cs typeface="Arial" charset="0"/>
            </a:endParaRPr>
          </a:p>
        </p:txBody>
      </p:sp>
      <p:sp>
        <p:nvSpPr>
          <p:cNvPr id="9" name="Rectangle 2"/>
          <p:cNvSpPr>
            <a:spLocks noChangeArrowheads="1"/>
          </p:cNvSpPr>
          <p:nvPr/>
        </p:nvSpPr>
        <p:spPr bwMode="auto">
          <a:xfrm>
            <a:off x="123807" y="1501603"/>
            <a:ext cx="1872208" cy="4399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40680" bIns="0"/>
          <a:lstStyle/>
          <a:p>
            <a:pPr marL="342900" indent="-342900">
              <a:spcBef>
                <a:spcPts val="300"/>
              </a:spcBef>
              <a:spcAft>
                <a:spcPts val="6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rgbClr val="376092"/>
                </a:solidFill>
              </a:rPr>
              <a:t>CRAC</a:t>
            </a:r>
            <a:endParaRPr lang="en-GB" sz="2000" dirty="0">
              <a:solidFill>
                <a:srgbClr val="376092"/>
              </a:solidFill>
            </a:endParaRPr>
          </a:p>
          <a:p>
            <a:pPr marL="342900" indent="-342900">
              <a:spcBef>
                <a:spcPts val="300"/>
              </a:spcBef>
              <a:spcAft>
                <a:spcPts val="6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rgbClr val="376092"/>
                </a:solidFill>
              </a:rPr>
              <a:t>Higher server room temperature</a:t>
            </a:r>
            <a:endParaRPr lang="en-GB" sz="2000" dirty="0">
              <a:solidFill>
                <a:srgbClr val="376092"/>
              </a:solidFill>
            </a:endParaRPr>
          </a:p>
          <a:p>
            <a:pPr marL="342900" indent="-342900">
              <a:spcBef>
                <a:spcPts val="300"/>
              </a:spcBef>
              <a:spcAft>
                <a:spcPts val="6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a:solidFill>
                  <a:srgbClr val="376092"/>
                </a:solidFill>
              </a:rPr>
              <a:t>Free air cooling </a:t>
            </a:r>
          </a:p>
          <a:p>
            <a:pPr marL="342900" indent="-342900">
              <a:spcBef>
                <a:spcPts val="300"/>
              </a:spcBef>
              <a:spcAft>
                <a:spcPts val="6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rgbClr val="376092"/>
                </a:solidFill>
              </a:rPr>
              <a:t>Liquid cooling</a:t>
            </a:r>
          </a:p>
          <a:p>
            <a:pPr marL="342900" indent="-342900">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2000" dirty="0" smtClean="0">
              <a:solidFill>
                <a:srgbClr val="376092"/>
              </a:solidFill>
            </a:endParaRP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2200" dirty="0">
              <a:solidFill>
                <a:srgbClr val="376092"/>
              </a:solidFill>
            </a:endParaRPr>
          </a:p>
          <a:p>
            <a:pPr marL="34131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2000" dirty="0">
              <a:solidFill>
                <a:srgbClr val="376092"/>
              </a:solidFill>
            </a:endParaRPr>
          </a:p>
        </p:txBody>
      </p:sp>
      <p:sp>
        <p:nvSpPr>
          <p:cNvPr id="10" name="Rounded Rectangle 9"/>
          <p:cNvSpPr/>
          <p:nvPr/>
        </p:nvSpPr>
        <p:spPr bwMode="auto">
          <a:xfrm>
            <a:off x="4547567" y="1916832"/>
            <a:ext cx="2160240" cy="936104"/>
          </a:xfrm>
          <a:prstGeom prst="roundRect">
            <a:avLst>
              <a:gd name="adj" fmla="val 7919"/>
            </a:avLst>
          </a:prstGeom>
          <a:noFill/>
          <a:ln w="508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13" name="Rectangle 2"/>
          <p:cNvSpPr>
            <a:spLocks noChangeArrowheads="1"/>
          </p:cNvSpPr>
          <p:nvPr/>
        </p:nvSpPr>
        <p:spPr bwMode="auto">
          <a:xfrm>
            <a:off x="151376" y="1132076"/>
            <a:ext cx="1872208" cy="51125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40680" bIns="0"/>
          <a:lstStyle/>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rgbClr val="376092"/>
                </a:solidFill>
              </a:rPr>
              <a:t>Application types</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HPC</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Virtual machines</a:t>
            </a: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rgbClr val="376092"/>
                </a:solidFill>
              </a:rPr>
              <a:t>Application characteristics</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CPU-bound</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IO-bound</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Scale</a:t>
            </a: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rgbClr val="376092"/>
                </a:solidFill>
              </a:rPr>
              <a:t>Workload </a:t>
            </a:r>
            <a:r>
              <a:rPr lang="en-GB" sz="2000" dirty="0" err="1" smtClean="0">
                <a:solidFill>
                  <a:srgbClr val="376092"/>
                </a:solidFill>
              </a:rPr>
              <a:t>mngmt</a:t>
            </a:r>
            <a:r>
              <a:rPr lang="en-GB" sz="2000" dirty="0" smtClean="0">
                <a:solidFill>
                  <a:srgbClr val="376092"/>
                </a:solidFill>
              </a:rPr>
              <a:t> policies</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Workload consolidation</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Energy-aware policies</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a:solidFill>
                  <a:srgbClr val="376092"/>
                </a:solidFill>
              </a:rPr>
              <a:t>T</a:t>
            </a:r>
            <a:r>
              <a:rPr lang="en-GB" sz="1600" dirty="0" smtClean="0">
                <a:solidFill>
                  <a:srgbClr val="376092"/>
                </a:solidFill>
              </a:rPr>
              <a:t>hermal-aware policies</a:t>
            </a:r>
          </a:p>
          <a:p>
            <a:pPr marL="341313" indent="-341313">
              <a:spcBef>
                <a:spcPts val="300"/>
              </a:spcBef>
              <a:spcAft>
                <a:spcPts val="600"/>
              </a:spcAft>
              <a:buClr>
                <a:srgbClr val="004595"/>
              </a:buClr>
              <a:buFont typeface="Arial"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2000" dirty="0">
              <a:solidFill>
                <a:srgbClr val="376092"/>
              </a:solidFill>
            </a:endParaRPr>
          </a:p>
        </p:txBody>
      </p:sp>
      <p:sp>
        <p:nvSpPr>
          <p:cNvPr id="2" name="Slide Number Placeholder 1"/>
          <p:cNvSpPr>
            <a:spLocks noGrp="1"/>
          </p:cNvSpPr>
          <p:nvPr>
            <p:ph type="sldNum" idx="10"/>
          </p:nvPr>
        </p:nvSpPr>
        <p:spPr/>
        <p:txBody>
          <a:bodyPr/>
          <a:lstStyle/>
          <a:p>
            <a:pPr>
              <a:defRPr/>
            </a:pPr>
            <a:fld id="{818114CB-B280-4E71-9A7F-19A6BCF657A0}" type="slidenum">
              <a:rPr lang="pl-PL" smtClean="0"/>
              <a:pPr>
                <a:defRPr/>
              </a:pPr>
              <a:t>7</a:t>
            </a:fld>
            <a:endParaRPr lang="pl-PL"/>
          </a:p>
        </p:txBody>
      </p:sp>
      <p:sp>
        <p:nvSpPr>
          <p:cNvPr id="11" name="Title 1"/>
          <p:cNvSpPr txBox="1">
            <a:spLocks/>
          </p:cNvSpPr>
          <p:nvPr/>
        </p:nvSpPr>
        <p:spPr>
          <a:xfrm>
            <a:off x="2051720" y="116632"/>
            <a:ext cx="7092280" cy="792088"/>
          </a:xfrm>
          <a:prstGeom prst="rect">
            <a:avLst/>
          </a:prstGeom>
        </p:spPr>
        <p:txBody>
          <a:bodyPr>
            <a:normAutofit/>
          </a:bodyPr>
          <a:lstStyle>
            <a:lvl1pPr algn="l" defTabSz="914400" rtl="0" eaLnBrk="1" latinLnBrk="0" hangingPunct="1">
              <a:spcBef>
                <a:spcPct val="0"/>
              </a:spcBef>
              <a:buNone/>
              <a:defRPr sz="4400" b="1" kern="1200" baseline="0">
                <a:solidFill>
                  <a:schemeClr val="bg1"/>
                </a:solidFill>
                <a:latin typeface="+mj-lt"/>
                <a:ea typeface="+mj-ea"/>
                <a:cs typeface="+mj-cs"/>
              </a:defRPr>
            </a:lvl1pPr>
          </a:lstStyle>
          <a:p>
            <a:pPr algn="ctr"/>
            <a:r>
              <a:rPr lang="en-GB" dirty="0" smtClean="0">
                <a:solidFill>
                  <a:srgbClr val="FFFFFF"/>
                </a:solidFill>
              </a:rPr>
              <a:t>CoolEmAll Approach</a:t>
            </a:r>
          </a:p>
        </p:txBody>
      </p:sp>
      <p:sp>
        <p:nvSpPr>
          <p:cNvPr id="5" name="Footer Placeholder 4"/>
          <p:cNvSpPr>
            <a:spLocks noGrp="1"/>
          </p:cNvSpPr>
          <p:nvPr>
            <p:ph type="ftr" sz="quarter" idx="11"/>
          </p:nvPr>
        </p:nvSpPr>
        <p:spPr/>
        <p:txBody>
          <a:bodyPr/>
          <a:lstStyle/>
          <a:p>
            <a:r>
              <a:rPr lang="en-GB" dirty="0" smtClean="0"/>
              <a:t>EuroEcoDC2013</a:t>
            </a:r>
            <a:endParaRPr lang="en-GB" dirty="0"/>
          </a:p>
        </p:txBody>
      </p:sp>
      <p:sp>
        <p:nvSpPr>
          <p:cNvPr id="17" name="Rounded Rectangle 16"/>
          <p:cNvSpPr/>
          <p:nvPr/>
        </p:nvSpPr>
        <p:spPr bwMode="auto">
          <a:xfrm>
            <a:off x="4064000" y="4064000"/>
            <a:ext cx="3108960" cy="1178560"/>
          </a:xfrm>
          <a:prstGeom prst="roundRect">
            <a:avLst>
              <a:gd name="adj" fmla="val 7919"/>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19" name="Rectangle 2"/>
          <p:cNvSpPr>
            <a:spLocks noChangeArrowheads="1"/>
          </p:cNvSpPr>
          <p:nvPr/>
        </p:nvSpPr>
        <p:spPr bwMode="auto">
          <a:xfrm>
            <a:off x="132476" y="1152560"/>
            <a:ext cx="1872208" cy="51125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40680" bIns="0"/>
          <a:lstStyle/>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rgbClr val="376092"/>
                </a:solidFill>
              </a:rPr>
              <a:t>Visualisation</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Air/heat flow distribution map</a:t>
            </a:r>
          </a:p>
          <a:p>
            <a:pPr marL="285750" indent="-285750">
              <a:spcBef>
                <a:spcPts val="0"/>
              </a:spcBef>
              <a:spcAft>
                <a:spcPts val="3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600" dirty="0" smtClean="0">
              <a:solidFill>
                <a:srgbClr val="376092"/>
              </a:solidFill>
            </a:endParaRPr>
          </a:p>
          <a:p>
            <a:pPr marL="285750" indent="-285750">
              <a:spcBef>
                <a:spcPts val="0"/>
              </a:spcBef>
              <a:spcAft>
                <a:spcPts val="3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rgbClr val="376092"/>
                </a:solidFill>
              </a:rPr>
              <a:t>Evaluation Metrics</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Cooling / Airflow related metrics</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Energy/Power related metrics (PUE)</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Productivity metrics</a:t>
            </a:r>
          </a:p>
          <a:p>
            <a:pPr marL="285750" indent="-285750">
              <a:spcBef>
                <a:spcPts val="0"/>
              </a:spcBef>
              <a:spcAft>
                <a:spcPts val="300"/>
              </a:spcAft>
              <a:buClr>
                <a:srgbClr val="004595"/>
              </a:buClr>
              <a:buFont typeface="Arial"/>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600" dirty="0" smtClean="0">
              <a:solidFill>
                <a:srgbClr val="376092"/>
              </a:solidFill>
            </a:endParaRPr>
          </a:p>
          <a:p>
            <a:pPr marL="285750" indent="-285750">
              <a:spcBef>
                <a:spcPts val="0"/>
              </a:spcBef>
              <a:spcAft>
                <a:spcPts val="3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2000" dirty="0" smtClean="0">
                <a:solidFill>
                  <a:srgbClr val="376092"/>
                </a:solidFill>
              </a:rPr>
              <a:t>Interaction</a:t>
            </a:r>
          </a:p>
          <a:p>
            <a:pPr marL="285750" indent="-285750">
              <a:spcBef>
                <a:spcPts val="0"/>
              </a:spcBef>
              <a:spcAft>
                <a:spcPts val="300"/>
              </a:spcAft>
              <a:buClr>
                <a:srgbClr val="004595"/>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Rearrangement</a:t>
            </a:r>
          </a:p>
          <a:p>
            <a:pPr marL="285750" indent="-285750">
              <a:spcBef>
                <a:spcPts val="0"/>
              </a:spcBef>
              <a:spcAft>
                <a:spcPts val="300"/>
              </a:spcAft>
              <a:buClr>
                <a:srgbClr val="004595"/>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err="1" smtClean="0">
                <a:solidFill>
                  <a:srgbClr val="376092"/>
                </a:solidFill>
              </a:rPr>
              <a:t>Env</a:t>
            </a:r>
            <a:r>
              <a:rPr lang="en-GB" sz="1600" dirty="0" smtClean="0">
                <a:solidFill>
                  <a:srgbClr val="376092"/>
                </a:solidFill>
              </a:rPr>
              <a:t>. Conditions</a:t>
            </a:r>
          </a:p>
          <a:p>
            <a:pPr marL="285750" indent="-285750">
              <a:spcBef>
                <a:spcPts val="0"/>
              </a:spcBef>
              <a:spcAft>
                <a:spcPts val="300"/>
              </a:spcAft>
              <a:buClr>
                <a:srgbClr val="004595"/>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600" dirty="0" smtClean="0">
                <a:solidFill>
                  <a:srgbClr val="376092"/>
                </a:solidFill>
              </a:rPr>
              <a:t>...</a:t>
            </a:r>
          </a:p>
          <a:p>
            <a:pPr marL="285750" indent="-285750">
              <a:spcBef>
                <a:spcPts val="0"/>
              </a:spcBef>
              <a:spcAft>
                <a:spcPts val="300"/>
              </a:spcAft>
              <a:buClr>
                <a:srgbClr val="004595"/>
              </a:buClr>
              <a:buFont typeface="Arial" pitchFamily="34"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2000" dirty="0" smtClean="0">
              <a:solidFill>
                <a:srgbClr val="376092"/>
              </a:solidFill>
            </a:endParaRPr>
          </a:p>
        </p:txBody>
      </p:sp>
      <p:sp>
        <p:nvSpPr>
          <p:cNvPr id="14" name="Abgerundetes Rechteck 13"/>
          <p:cNvSpPr/>
          <p:nvPr/>
        </p:nvSpPr>
        <p:spPr>
          <a:xfrm>
            <a:off x="6860814" y="1988840"/>
            <a:ext cx="2039815" cy="864096"/>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ular Callout 4"/>
          <p:cNvSpPr/>
          <p:nvPr/>
        </p:nvSpPr>
        <p:spPr>
          <a:xfrm>
            <a:off x="2288298" y="908720"/>
            <a:ext cx="2584644" cy="908684"/>
          </a:xfrm>
          <a:prstGeom prst="wedgeRoundRectCallout">
            <a:avLst>
              <a:gd name="adj1" fmla="val -2716"/>
              <a:gd name="adj2" fmla="val 75888"/>
              <a:gd name="adj3" fmla="val 16667"/>
            </a:avLst>
          </a:prstGeom>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lIns="36000" tIns="0" rIns="0" bIns="0" rtlCol="0" anchor="t" anchorCtr="0"/>
          <a:lstStyle/>
          <a:p>
            <a:pPr>
              <a:lnSpc>
                <a:spcPct val="80000"/>
              </a:lnSpc>
            </a:pPr>
            <a:r>
              <a:rPr lang="en-US" dirty="0" smtClean="0">
                <a:solidFill>
                  <a:schemeClr val="bg1"/>
                </a:solidFill>
              </a:rPr>
              <a:t>Data Center efficiency Building Blocks (</a:t>
            </a:r>
            <a:r>
              <a:rPr lang="en-US" b="1" dirty="0" smtClean="0">
                <a:solidFill>
                  <a:schemeClr val="bg1"/>
                </a:solidFill>
              </a:rPr>
              <a:t>DEBB</a:t>
            </a:r>
            <a:r>
              <a:rPr lang="en-US" dirty="0" smtClean="0">
                <a:solidFill>
                  <a:schemeClr val="bg1"/>
                </a:solidFill>
              </a:rPr>
              <a:t>) –models of IT equipment on various scale level</a:t>
            </a:r>
            <a:endParaRPr lang="en-US" sz="1600" dirty="0" smtClean="0">
              <a:solidFill>
                <a:schemeClr val="bg1"/>
              </a:solidFill>
            </a:endParaRPr>
          </a:p>
        </p:txBody>
      </p:sp>
    </p:spTree>
    <p:custDataLst>
      <p:tags r:id="rId1"/>
    </p:custDataLst>
    <p:extLst>
      <p:ext uri="{BB962C8B-B14F-4D97-AF65-F5344CB8AC3E}">
        <p14:creationId xmlns:p14="http://schemas.microsoft.com/office/powerpoint/2010/main" xmlns="" val="26960797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3" grpId="0"/>
      <p:bldP spid="13" grpId="1"/>
      <p:bldP spid="14" grpId="0" animBg="1"/>
      <p:bldP spid="14"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62136" y="1498273"/>
            <a:ext cx="2009225" cy="45874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40680" bIns="0"/>
          <a:lstStyle/>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1900" b="1" dirty="0" smtClean="0">
                <a:solidFill>
                  <a:srgbClr val="1F497D"/>
                </a:solidFill>
              </a:rPr>
              <a:t>Coupled Simulation</a:t>
            </a:r>
          </a:p>
          <a:p>
            <a:pPr marL="457200" indent="-457200">
              <a:spcBef>
                <a:spcPts val="300"/>
              </a:spcBef>
              <a:spcAft>
                <a:spcPts val="600"/>
              </a:spcAft>
              <a:buClr>
                <a:srgbClr val="004595"/>
              </a:buClr>
              <a:buFont typeface="+mj-lt"/>
              <a:buAutoNum type="arabicParenBoth"/>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b="1" dirty="0" smtClean="0">
                <a:solidFill>
                  <a:srgbClr val="1F497D"/>
                </a:solidFill>
              </a:rPr>
              <a:t>Workload- and HW behavior</a:t>
            </a:r>
          </a:p>
          <a:p>
            <a:pPr marL="457200" indent="-457200">
              <a:spcBef>
                <a:spcPts val="300"/>
              </a:spcBef>
              <a:spcAft>
                <a:spcPts val="600"/>
              </a:spcAft>
              <a:buClr>
                <a:srgbClr val="004595"/>
              </a:buClr>
              <a:buFont typeface="+mj-lt"/>
              <a:buAutoNum type="arabicParenBoth"/>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b="1" dirty="0" smtClean="0">
                <a:solidFill>
                  <a:srgbClr val="1F497D"/>
                </a:solidFill>
              </a:rPr>
              <a:t>Simulation of cooling and heat processes</a:t>
            </a:r>
            <a:br>
              <a:rPr lang="en-US" b="1" dirty="0" smtClean="0">
                <a:solidFill>
                  <a:srgbClr val="1F497D"/>
                </a:solidFill>
              </a:rPr>
            </a:br>
            <a:r>
              <a:rPr lang="en-US" b="1" dirty="0" smtClean="0">
                <a:solidFill>
                  <a:srgbClr val="1F497D"/>
                </a:solidFill>
              </a:rPr>
              <a:t>(air + liquid)</a:t>
            </a: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sz="1050" b="1" dirty="0" smtClean="0">
              <a:solidFill>
                <a:srgbClr val="1F497D"/>
              </a:solidFill>
            </a:endParaRP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US" sz="1050" b="1" dirty="0" smtClean="0">
              <a:solidFill>
                <a:srgbClr val="1F497D"/>
              </a:solidFill>
            </a:endParaRP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b="1" dirty="0" smtClean="0">
                <a:solidFill>
                  <a:srgbClr val="1F497D"/>
                </a:solidFill>
              </a:rPr>
              <a:t>Energy-Efficiency Metrics to assess simulation results</a:t>
            </a:r>
          </a:p>
          <a:p>
            <a:pPr>
              <a:spcBef>
                <a:spcPts val="300"/>
              </a:spcBef>
              <a:spcAft>
                <a:spcPts val="600"/>
              </a:spcAft>
              <a:buClr>
                <a:srgbClr val="004595"/>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2400" b="1" dirty="0" smtClean="0">
              <a:solidFill>
                <a:srgbClr val="1F497D"/>
              </a:solidFill>
            </a:endParaRPr>
          </a:p>
        </p:txBody>
      </p:sp>
      <p:sp>
        <p:nvSpPr>
          <p:cNvPr id="18" name="Title 1"/>
          <p:cNvSpPr txBox="1">
            <a:spLocks/>
          </p:cNvSpPr>
          <p:nvPr/>
        </p:nvSpPr>
        <p:spPr>
          <a:xfrm>
            <a:off x="2039040" y="91024"/>
            <a:ext cx="7092280" cy="792088"/>
          </a:xfrm>
          <a:prstGeom prst="rect">
            <a:avLst/>
          </a:prstGeom>
        </p:spPr>
        <p:txBody>
          <a:bodyPr>
            <a:normAutofit fontScale="97500"/>
          </a:bodyPr>
          <a:lstStyle>
            <a:lvl1pPr algn="l" defTabSz="914400" rtl="0" eaLnBrk="1" latinLnBrk="0" hangingPunct="1">
              <a:spcBef>
                <a:spcPct val="0"/>
              </a:spcBef>
              <a:buNone/>
              <a:defRPr sz="4400" b="1" kern="1200" baseline="0">
                <a:solidFill>
                  <a:schemeClr val="bg1"/>
                </a:solidFill>
                <a:latin typeface="+mj-lt"/>
                <a:ea typeface="+mj-ea"/>
                <a:cs typeface="+mj-cs"/>
              </a:defRPr>
            </a:lvl1pPr>
          </a:lstStyle>
          <a:p>
            <a:pPr algn="ctr"/>
            <a:r>
              <a:rPr lang="en-US" dirty="0" smtClean="0"/>
              <a:t>Holistic approach</a:t>
            </a:r>
            <a:endParaRPr lang="en-GB" dirty="0">
              <a:solidFill>
                <a:srgbClr val="FFFFFF"/>
              </a:solidFill>
            </a:endParaRPr>
          </a:p>
        </p:txBody>
      </p:sp>
      <p:pic>
        <p:nvPicPr>
          <p:cNvPr id="14" name="Picture 13" descr="IMAGE_7D.t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2836" y="2376804"/>
            <a:ext cx="1146637" cy="1115211"/>
          </a:xfrm>
          <a:prstGeom prst="rect">
            <a:avLst/>
          </a:prstGeom>
        </p:spPr>
      </p:pic>
      <p:sp>
        <p:nvSpPr>
          <p:cNvPr id="6" name="Rounded Rectangle 5"/>
          <p:cNvSpPr/>
          <p:nvPr/>
        </p:nvSpPr>
        <p:spPr>
          <a:xfrm>
            <a:off x="4157473" y="3515800"/>
            <a:ext cx="2214426" cy="580773"/>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dirty="0" smtClean="0"/>
              <a:t>Workload and Resource Simulation</a:t>
            </a:r>
            <a:endParaRPr lang="en-US" dirty="0"/>
          </a:p>
        </p:txBody>
      </p:sp>
      <p:sp>
        <p:nvSpPr>
          <p:cNvPr id="19" name="Rounded Rectangle 18"/>
          <p:cNvSpPr/>
          <p:nvPr/>
        </p:nvSpPr>
        <p:spPr>
          <a:xfrm>
            <a:off x="4981924" y="2623361"/>
            <a:ext cx="1932726" cy="508893"/>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dirty="0" smtClean="0"/>
              <a:t>CFD Simulation</a:t>
            </a:r>
            <a:endParaRPr lang="en-US" dirty="0"/>
          </a:p>
        </p:txBody>
      </p:sp>
      <p:sp>
        <p:nvSpPr>
          <p:cNvPr id="7" name="TextBox 6"/>
          <p:cNvSpPr txBox="1"/>
          <p:nvPr/>
        </p:nvSpPr>
        <p:spPr>
          <a:xfrm>
            <a:off x="7142605" y="2189026"/>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4400" b="1" i="0" u="none" strike="noStrike" kern="1200" cap="none" spc="0" normalizeH="0" baseline="0" noProof="0" dirty="0" err="1" smtClean="0">
              <a:ln>
                <a:noFill/>
              </a:ln>
              <a:solidFill>
                <a:schemeClr val="bg1"/>
              </a:solidFill>
              <a:effectLst/>
              <a:uLnTx/>
              <a:uFillTx/>
              <a:latin typeface="+mj-lt"/>
              <a:ea typeface="+mj-ea"/>
              <a:cs typeface="+mj-cs"/>
            </a:endParaRPr>
          </a:p>
        </p:txBody>
      </p:sp>
      <p:sp>
        <p:nvSpPr>
          <p:cNvPr id="20" name="Rounded Rectangle 19"/>
          <p:cNvSpPr/>
          <p:nvPr/>
        </p:nvSpPr>
        <p:spPr>
          <a:xfrm>
            <a:off x="5880674" y="1646796"/>
            <a:ext cx="1375256" cy="575689"/>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dirty="0" smtClean="0"/>
              <a:t>Metrics Calculation</a:t>
            </a:r>
          </a:p>
        </p:txBody>
      </p:sp>
      <p:pic>
        <p:nvPicPr>
          <p:cNvPr id="23" name="Picture 28"/>
          <p:cNvPicPr>
            <a:picLocks noChangeAspect="1" noChangeArrowheads="1"/>
          </p:cNvPicPr>
          <p:nvPr/>
        </p:nvPicPr>
        <p:blipFill>
          <a:blip r:embed="rId4" cstate="print"/>
          <a:srcRect l="42233" t="15564" b="17643"/>
          <a:stretch>
            <a:fillRect/>
          </a:stretch>
        </p:blipFill>
        <p:spPr bwMode="auto">
          <a:xfrm>
            <a:off x="7709968" y="2315710"/>
            <a:ext cx="1329204" cy="1026396"/>
          </a:xfrm>
          <a:prstGeom prst="rect">
            <a:avLst/>
          </a:prstGeom>
          <a:noFill/>
          <a:ln w="9525">
            <a:noFill/>
            <a:round/>
            <a:headEnd/>
            <a:tailEnd/>
          </a:ln>
          <a:effectLst/>
        </p:spPr>
      </p:pic>
      <p:cxnSp>
        <p:nvCxnSpPr>
          <p:cNvPr id="9" name="Straight Arrow Connector 8"/>
          <p:cNvCxnSpPr/>
          <p:nvPr/>
        </p:nvCxnSpPr>
        <p:spPr>
          <a:xfrm>
            <a:off x="3703221" y="3813288"/>
            <a:ext cx="323993" cy="4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703221" y="2934410"/>
            <a:ext cx="79075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32" idx="3"/>
          </p:cNvCxnSpPr>
          <p:nvPr/>
        </p:nvCxnSpPr>
        <p:spPr>
          <a:xfrm>
            <a:off x="3703221" y="1847137"/>
            <a:ext cx="132265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348935" y="3787927"/>
            <a:ext cx="323993" cy="4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9" idx="3"/>
          </p:cNvCxnSpPr>
          <p:nvPr/>
        </p:nvCxnSpPr>
        <p:spPr>
          <a:xfrm>
            <a:off x="6914650" y="2877808"/>
            <a:ext cx="4450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0" idx="3"/>
          </p:cNvCxnSpPr>
          <p:nvPr/>
        </p:nvCxnSpPr>
        <p:spPr>
          <a:xfrm>
            <a:off x="7255930" y="1934641"/>
            <a:ext cx="4540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Content Placeholder 2"/>
          <p:cNvSpPr txBox="1">
            <a:spLocks/>
          </p:cNvSpPr>
          <p:nvPr/>
        </p:nvSpPr>
        <p:spPr>
          <a:xfrm>
            <a:off x="15240" y="906011"/>
            <a:ext cx="9101505" cy="321168"/>
          </a:xfrm>
          <a:prstGeom prst="rect">
            <a:avLst/>
          </a:prstGeom>
          <a:solidFill>
            <a:srgbClr val="CCFFCC">
              <a:alpha val="20000"/>
            </a:srgbClr>
          </a:solidFill>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b="1" dirty="0" smtClean="0"/>
              <a:t>Integrated analysis of workloads, IT equipment, and heat transfer</a:t>
            </a:r>
            <a:endParaRPr lang="en-US" sz="2400" b="1" dirty="0"/>
          </a:p>
        </p:txBody>
      </p:sp>
      <p:pic>
        <p:nvPicPr>
          <p:cNvPr id="39" name="Obraz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72928" y="3382563"/>
            <a:ext cx="1304159" cy="869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Obraz 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025883" y="3382563"/>
            <a:ext cx="1105438" cy="828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40"/>
          <p:cNvPicPr>
            <a:picLocks noChangeAspect="1"/>
          </p:cNvPicPr>
          <p:nvPr/>
        </p:nvPicPr>
        <p:blipFill>
          <a:blip r:embed="rId7" cstate="print"/>
          <a:stretch>
            <a:fillRect/>
          </a:stretch>
        </p:blipFill>
        <p:spPr>
          <a:xfrm>
            <a:off x="7977087" y="1489778"/>
            <a:ext cx="1087541" cy="769988"/>
          </a:xfrm>
          <a:prstGeom prst="rect">
            <a:avLst/>
          </a:prstGeom>
        </p:spPr>
      </p:pic>
      <p:cxnSp>
        <p:nvCxnSpPr>
          <p:cNvPr id="42" name="Straight Arrow Connector 41"/>
          <p:cNvCxnSpPr>
            <a:endCxn id="19" idx="2"/>
          </p:cNvCxnSpPr>
          <p:nvPr/>
        </p:nvCxnSpPr>
        <p:spPr>
          <a:xfrm flipV="1">
            <a:off x="5948287" y="3132254"/>
            <a:ext cx="0" cy="383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20" idx="2"/>
          </p:cNvCxnSpPr>
          <p:nvPr/>
        </p:nvCxnSpPr>
        <p:spPr>
          <a:xfrm flipV="1">
            <a:off x="6568302" y="2222485"/>
            <a:ext cx="0" cy="400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7" name="Picture 26" descr="linpack.eps"/>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123728" y="3368353"/>
            <a:ext cx="1608210" cy="843194"/>
          </a:xfrm>
          <a:prstGeom prst="rect">
            <a:avLst/>
          </a:prstGeom>
        </p:spPr>
      </p:pic>
      <p:pic>
        <p:nvPicPr>
          <p:cNvPr id="4" name="Picture 3" descr="chartPL.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523915" y="4268621"/>
            <a:ext cx="1208023" cy="835368"/>
          </a:xfrm>
          <a:prstGeom prst="rect">
            <a:avLst/>
          </a:prstGeom>
        </p:spPr>
      </p:pic>
      <p:pic>
        <p:nvPicPr>
          <p:cNvPr id="8" name="Picture 7" descr="chartEc.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716455" y="4252156"/>
            <a:ext cx="1231832" cy="851833"/>
          </a:xfrm>
          <a:prstGeom prst="rect">
            <a:avLst/>
          </a:prstGeom>
        </p:spPr>
      </p:pic>
      <p:pic>
        <p:nvPicPr>
          <p:cNvPr id="32" name="Picture 8" descr="C:\Users\Hoy\Desktop\temp grafik\dc-container.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267476" y="1322864"/>
            <a:ext cx="1435745" cy="1048546"/>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Footer Placeholder 1"/>
          <p:cNvSpPr>
            <a:spLocks noGrp="1"/>
          </p:cNvSpPr>
          <p:nvPr>
            <p:ph type="ftr" sz="quarter" idx="11"/>
          </p:nvPr>
        </p:nvSpPr>
        <p:spPr>
          <a:xfrm>
            <a:off x="3131840" y="6381328"/>
            <a:ext cx="2895600" cy="365125"/>
          </a:xfrm>
        </p:spPr>
        <p:txBody>
          <a:bodyPr/>
          <a:lstStyle/>
          <a:p>
            <a:r>
              <a:rPr lang="en-GB" dirty="0" smtClean="0"/>
              <a:t>EuroEcoDC2013</a:t>
            </a:r>
            <a:endParaRPr lang="en-GB" dirty="0"/>
          </a:p>
        </p:txBody>
      </p:sp>
      <p:sp>
        <p:nvSpPr>
          <p:cNvPr id="33" name="Slide Number Placeholder 2"/>
          <p:cNvSpPr>
            <a:spLocks noGrp="1"/>
          </p:cNvSpPr>
          <p:nvPr>
            <p:ph type="sldNum" sz="quarter" idx="12"/>
          </p:nvPr>
        </p:nvSpPr>
        <p:spPr>
          <a:xfrm>
            <a:off x="6948264" y="6381328"/>
            <a:ext cx="2133600" cy="365125"/>
          </a:xfrm>
        </p:spPr>
        <p:txBody>
          <a:bodyPr/>
          <a:lstStyle/>
          <a:p>
            <a:fld id="{3F6BEF31-6753-4B6F-903F-62E75C9D4145}" type="slidenum">
              <a:rPr lang="en-GB" smtClean="0"/>
              <a:pPr/>
              <a:t>8</a:t>
            </a:fld>
            <a:endParaRPr lang="en-GB" dirty="0"/>
          </a:p>
        </p:txBody>
      </p:sp>
      <p:sp>
        <p:nvSpPr>
          <p:cNvPr id="35" name="Rechteck 34"/>
          <p:cNvSpPr/>
          <p:nvPr/>
        </p:nvSpPr>
        <p:spPr>
          <a:xfrm>
            <a:off x="2323023" y="5288861"/>
            <a:ext cx="6115184" cy="923330"/>
          </a:xfrm>
          <a:prstGeom prst="rect">
            <a:avLst/>
          </a:prstGeom>
        </p:spPr>
        <p:txBody>
          <a:bodyPr wrap="square">
            <a:spAutoFit/>
          </a:bodyPr>
          <a:lstStyle/>
          <a:p>
            <a:r>
              <a:rPr lang="en-US" b="1" dirty="0" smtClean="0">
                <a:solidFill>
                  <a:srgbClr val="1F497D"/>
                </a:solidFill>
              </a:rPr>
              <a:t>User Driven Optimization Cycle </a:t>
            </a:r>
            <a:r>
              <a:rPr lang="en-US" dirty="0" smtClean="0">
                <a:solidFill>
                  <a:srgbClr val="1F497D"/>
                </a:solidFill>
              </a:rPr>
              <a:t>(Plan, Do, Check, Act): </a:t>
            </a:r>
          </a:p>
          <a:p>
            <a:pPr>
              <a:buFontTx/>
              <a:buChar char="-"/>
            </a:pPr>
            <a:r>
              <a:rPr lang="en-US" dirty="0" smtClean="0">
                <a:solidFill>
                  <a:srgbClr val="1F497D"/>
                </a:solidFill>
              </a:rPr>
              <a:t> </a:t>
            </a:r>
            <a:r>
              <a:rPr lang="en-US" u="sng" dirty="0" smtClean="0">
                <a:solidFill>
                  <a:srgbClr val="1F497D"/>
                </a:solidFill>
              </a:rPr>
              <a:t>Plan</a:t>
            </a:r>
            <a:r>
              <a:rPr lang="en-US" dirty="0" smtClean="0">
                <a:solidFill>
                  <a:srgbClr val="1F497D"/>
                </a:solidFill>
              </a:rPr>
              <a:t>: Select/Set input parameters</a:t>
            </a:r>
          </a:p>
          <a:p>
            <a:pPr>
              <a:buFontTx/>
              <a:buChar char="-"/>
            </a:pPr>
            <a:r>
              <a:rPr lang="en-US" dirty="0" smtClean="0">
                <a:solidFill>
                  <a:srgbClr val="1F497D"/>
                </a:solidFill>
              </a:rPr>
              <a:t> </a:t>
            </a:r>
            <a:r>
              <a:rPr lang="en-US" u="sng" dirty="0" smtClean="0">
                <a:solidFill>
                  <a:srgbClr val="1F497D"/>
                </a:solidFill>
              </a:rPr>
              <a:t>Do</a:t>
            </a:r>
            <a:r>
              <a:rPr lang="en-US" dirty="0" smtClean="0">
                <a:solidFill>
                  <a:srgbClr val="1F497D"/>
                </a:solidFill>
              </a:rPr>
              <a:t> simulation;  </a:t>
            </a:r>
            <a:r>
              <a:rPr lang="en-US" u="sng" dirty="0" smtClean="0">
                <a:solidFill>
                  <a:srgbClr val="1F497D"/>
                </a:solidFill>
              </a:rPr>
              <a:t>Check</a:t>
            </a:r>
            <a:r>
              <a:rPr lang="en-US" dirty="0" smtClean="0">
                <a:solidFill>
                  <a:srgbClr val="1F497D"/>
                </a:solidFill>
              </a:rPr>
              <a:t> assess results;  </a:t>
            </a:r>
            <a:r>
              <a:rPr lang="en-US" u="sng" dirty="0" smtClean="0">
                <a:solidFill>
                  <a:srgbClr val="1F497D"/>
                </a:solidFill>
              </a:rPr>
              <a:t>Act</a:t>
            </a:r>
            <a:r>
              <a:rPr lang="en-US" dirty="0" smtClean="0">
                <a:solidFill>
                  <a:srgbClr val="1F497D"/>
                </a:solidFill>
              </a:rPr>
              <a:t>: Decide on Changes</a:t>
            </a:r>
            <a:endParaRPr lang="en-GB" dirty="0"/>
          </a:p>
        </p:txBody>
      </p:sp>
    </p:spTree>
    <p:extLst>
      <p:ext uri="{BB962C8B-B14F-4D97-AF65-F5344CB8AC3E}">
        <p14:creationId xmlns:p14="http://schemas.microsoft.com/office/powerpoint/2010/main" xmlns="" val="3147845808"/>
      </p:ext>
    </p:extLst>
  </p:cSld>
  <p:clrMapOvr>
    <a:masterClrMapping/>
  </p:clrMapOvr>
  <mc:AlternateContent xmlns:mc="http://schemas.openxmlformats.org/markup-compatibility/2006">
    <mc:Choice xmlns:p14="http://schemas.microsoft.com/office/powerpoint/2010/main" xmlns="" Requires="p14">
      <p:transition p14:dur="0" advTm="150075"/>
    </mc:Choice>
    <mc:Fallback>
      <p:transition advTm="15007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23728" y="620688"/>
            <a:ext cx="7020272" cy="5544616"/>
          </a:xfrm>
        </p:spPr>
        <p:txBody>
          <a:bodyPr>
            <a:normAutofit fontScale="85000" lnSpcReduction="20000"/>
          </a:bodyPr>
          <a:lstStyle/>
          <a:p>
            <a:pPr marL="457200" lvl="1" indent="0">
              <a:buNone/>
            </a:pPr>
            <a:endParaRPr lang="en-US" sz="2300" dirty="0" smtClean="0"/>
          </a:p>
          <a:p>
            <a:r>
              <a:rPr lang="en-US" dirty="0" smtClean="0">
                <a:solidFill>
                  <a:srgbClr val="1F497D"/>
                </a:solidFill>
              </a:rPr>
              <a:t>What is a DEBB?</a:t>
            </a:r>
          </a:p>
          <a:p>
            <a:pPr lvl="1"/>
            <a:r>
              <a:rPr lang="en-US" sz="3800" b="1" dirty="0" smtClean="0">
                <a:solidFill>
                  <a:srgbClr val="1F497D"/>
                </a:solidFill>
              </a:rPr>
              <a:t>D</a:t>
            </a:r>
            <a:r>
              <a:rPr lang="en-US" dirty="0" smtClean="0">
                <a:solidFill>
                  <a:srgbClr val="1F497D"/>
                </a:solidFill>
              </a:rPr>
              <a:t>ata Center </a:t>
            </a:r>
            <a:r>
              <a:rPr lang="en-US" sz="4000" b="1" dirty="0" smtClean="0">
                <a:solidFill>
                  <a:srgbClr val="1F497D"/>
                </a:solidFill>
              </a:rPr>
              <a:t>E</a:t>
            </a:r>
            <a:r>
              <a:rPr lang="en-US" dirty="0" smtClean="0">
                <a:solidFill>
                  <a:srgbClr val="1F497D"/>
                </a:solidFill>
              </a:rPr>
              <a:t>fficiency </a:t>
            </a:r>
            <a:r>
              <a:rPr lang="en-US" sz="4000" b="1" dirty="0" smtClean="0">
                <a:solidFill>
                  <a:srgbClr val="1F497D"/>
                </a:solidFill>
              </a:rPr>
              <a:t>B</a:t>
            </a:r>
            <a:r>
              <a:rPr lang="en-US" dirty="0" smtClean="0">
                <a:solidFill>
                  <a:srgbClr val="1F497D"/>
                </a:solidFill>
              </a:rPr>
              <a:t>uilding </a:t>
            </a:r>
            <a:r>
              <a:rPr lang="en-US" sz="4000" b="1" dirty="0" smtClean="0">
                <a:solidFill>
                  <a:srgbClr val="1F497D"/>
                </a:solidFill>
              </a:rPr>
              <a:t>B</a:t>
            </a:r>
            <a:r>
              <a:rPr lang="en-US" dirty="0" smtClean="0">
                <a:solidFill>
                  <a:srgbClr val="1F497D"/>
                </a:solidFill>
              </a:rPr>
              <a:t>lock</a:t>
            </a:r>
          </a:p>
          <a:p>
            <a:pPr lvl="1"/>
            <a:r>
              <a:rPr lang="en-US" dirty="0" smtClean="0">
                <a:solidFill>
                  <a:srgbClr val="1F497D"/>
                </a:solidFill>
              </a:rPr>
              <a:t>The DEBB is an abstraction for computing and storage hardware and describes energy efficiency of data-center building blocks on different granularity-levels.</a:t>
            </a:r>
            <a:endParaRPr lang="en-US" sz="2100" dirty="0" smtClean="0">
              <a:solidFill>
                <a:srgbClr val="1F497D"/>
              </a:solidFill>
            </a:endParaRPr>
          </a:p>
          <a:p>
            <a:r>
              <a:rPr lang="en-US" dirty="0" smtClean="0">
                <a:solidFill>
                  <a:srgbClr val="1F497D"/>
                </a:solidFill>
              </a:rPr>
              <a:t>Purpose</a:t>
            </a:r>
            <a:r>
              <a:rPr lang="en-US" b="1" dirty="0" smtClean="0">
                <a:solidFill>
                  <a:srgbClr val="1F497D"/>
                </a:solidFill>
              </a:rPr>
              <a:t>:</a:t>
            </a:r>
            <a:r>
              <a:rPr lang="en-US" dirty="0" smtClean="0">
                <a:solidFill>
                  <a:srgbClr val="1F497D"/>
                </a:solidFill>
              </a:rPr>
              <a:t> To find the most energy efficient configuration while planning a data center</a:t>
            </a:r>
          </a:p>
          <a:p>
            <a:pPr lvl="1"/>
            <a:r>
              <a:rPr lang="en-US" dirty="0" smtClean="0">
                <a:solidFill>
                  <a:srgbClr val="1F497D"/>
                </a:solidFill>
              </a:rPr>
              <a:t>Used for thermodynamic modeling (SVD Toolkit)</a:t>
            </a:r>
          </a:p>
          <a:p>
            <a:pPr lvl="1"/>
            <a:r>
              <a:rPr lang="en-US" dirty="0" smtClean="0">
                <a:solidFill>
                  <a:srgbClr val="1F497D"/>
                </a:solidFill>
              </a:rPr>
              <a:t>Used for configuration and reconfiguration</a:t>
            </a:r>
          </a:p>
          <a:p>
            <a:pPr lvl="0"/>
            <a:r>
              <a:rPr lang="en-US" dirty="0" smtClean="0">
                <a:solidFill>
                  <a:srgbClr val="1F497D"/>
                </a:solidFill>
              </a:rPr>
              <a:t>Availability</a:t>
            </a:r>
          </a:p>
          <a:p>
            <a:pPr lvl="1"/>
            <a:r>
              <a:rPr lang="en-US" dirty="0" smtClean="0">
                <a:solidFill>
                  <a:srgbClr val="1F497D"/>
                </a:solidFill>
              </a:rPr>
              <a:t>To be publicly available</a:t>
            </a:r>
          </a:p>
          <a:p>
            <a:pPr lvl="1"/>
            <a:r>
              <a:rPr lang="en-US" dirty="0" smtClean="0">
                <a:solidFill>
                  <a:srgbClr val="1F497D"/>
                </a:solidFill>
              </a:rPr>
              <a:t>Defined according to open specification</a:t>
            </a:r>
          </a:p>
          <a:p>
            <a:pPr lvl="1"/>
            <a:endParaRPr lang="en-US" dirty="0">
              <a:solidFill>
                <a:srgbClr val="1F497D"/>
              </a:solidFill>
            </a:endParaRPr>
          </a:p>
        </p:txBody>
      </p:sp>
      <p:sp>
        <p:nvSpPr>
          <p:cNvPr id="5" name="Fußzeilenplatzhalter 4"/>
          <p:cNvSpPr>
            <a:spLocks noGrp="1"/>
          </p:cNvSpPr>
          <p:nvPr>
            <p:ph type="ftr" sz="quarter" idx="11"/>
          </p:nvPr>
        </p:nvSpPr>
        <p:spPr/>
        <p:txBody>
          <a:bodyPr/>
          <a:lstStyle/>
          <a:p>
            <a:r>
              <a:rPr lang="en-GB" dirty="0" smtClean="0"/>
              <a:t>EuroEcoDC2013</a:t>
            </a:r>
            <a:endParaRPr lang="en-GB" dirty="0"/>
          </a:p>
        </p:txBody>
      </p:sp>
      <p:sp>
        <p:nvSpPr>
          <p:cNvPr id="6" name="Foliennummernplatzhalter 5"/>
          <p:cNvSpPr>
            <a:spLocks noGrp="1"/>
          </p:cNvSpPr>
          <p:nvPr>
            <p:ph type="sldNum" sz="quarter" idx="12"/>
          </p:nvPr>
        </p:nvSpPr>
        <p:spPr/>
        <p:txBody>
          <a:bodyPr/>
          <a:lstStyle/>
          <a:p>
            <a:fld id="{3F6BEF31-6753-4B6F-903F-62E75C9D4145}" type="slidenum">
              <a:rPr lang="en-GB" smtClean="0"/>
              <a:pPr/>
              <a:t>9</a:t>
            </a:fld>
            <a:endParaRPr lang="en-GB"/>
          </a:p>
        </p:txBody>
      </p:sp>
      <p:pic>
        <p:nvPicPr>
          <p:cNvPr id="7" name="Picture 6" descr="recs.tif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5388" y="1542706"/>
            <a:ext cx="1202343" cy="1536509"/>
          </a:xfrm>
          <a:prstGeom prst="rect">
            <a:avLst/>
          </a:prstGeom>
        </p:spPr>
      </p:pic>
      <p:pic>
        <p:nvPicPr>
          <p:cNvPr id="8" name="Picture 7" descr="RECS-mix.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968" y="3702906"/>
            <a:ext cx="1348631" cy="276685"/>
          </a:xfrm>
          <a:prstGeom prst="rect">
            <a:avLst/>
          </a:prstGeom>
        </p:spPr>
      </p:pic>
      <p:pic>
        <p:nvPicPr>
          <p:cNvPr id="9" name="Picture 8" descr="RECS-mix.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968" y="4131991"/>
            <a:ext cx="1348631" cy="276685"/>
          </a:xfrm>
          <a:prstGeom prst="rect">
            <a:avLst/>
          </a:prstGeom>
        </p:spPr>
      </p:pic>
      <p:pic>
        <p:nvPicPr>
          <p:cNvPr id="10" name="Picture 9" descr="RECS-mix.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968" y="4574539"/>
            <a:ext cx="1348631" cy="276685"/>
          </a:xfrm>
          <a:prstGeom prst="rect">
            <a:avLst/>
          </a:prstGeom>
        </p:spPr>
      </p:pic>
      <p:cxnSp>
        <p:nvCxnSpPr>
          <p:cNvPr id="11" name="Elbow Connector 10"/>
          <p:cNvCxnSpPr>
            <a:stCxn id="7" idx="1"/>
            <a:endCxn id="9" idx="1"/>
          </p:cNvCxnSpPr>
          <p:nvPr/>
        </p:nvCxnSpPr>
        <p:spPr>
          <a:xfrm rot="10800000" flipV="1">
            <a:off x="363968" y="2310960"/>
            <a:ext cx="11420" cy="1959373"/>
          </a:xfrm>
          <a:prstGeom prst="bentConnector3">
            <a:avLst>
              <a:gd name="adj1" fmla="val 210175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itle 11"/>
          <p:cNvSpPr>
            <a:spLocks noGrp="1"/>
          </p:cNvSpPr>
          <p:nvPr>
            <p:ph type="title"/>
          </p:nvPr>
        </p:nvSpPr>
        <p:spPr/>
        <p:txBody>
          <a:bodyPr/>
          <a:lstStyle/>
          <a:p>
            <a:pPr algn="ctr"/>
            <a:r>
              <a:rPr lang="pl-PL" dirty="0" smtClean="0">
                <a:solidFill>
                  <a:srgbClr val="FFFFFF"/>
                </a:solidFill>
              </a:rPr>
              <a:t>DEBB</a:t>
            </a:r>
            <a:endParaRPr lang="en-GB" dirty="0"/>
          </a:p>
        </p:txBody>
      </p:sp>
    </p:spTree>
    <p:extLst>
      <p:ext uri="{BB962C8B-B14F-4D97-AF65-F5344CB8AC3E}">
        <p14:creationId xmlns="" xmlns:p14="http://schemas.microsoft.com/office/powerpoint/2010/main" val="293752623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45"/>
</p:tagLst>
</file>

<file path=ppt/tags/tag2.xml><?xml version="1.0" encoding="utf-8"?>
<p:tagLst xmlns:a="http://schemas.openxmlformats.org/drawingml/2006/main" xmlns:r="http://schemas.openxmlformats.org/officeDocument/2006/relationships" xmlns:p="http://schemas.openxmlformats.org/presentationml/2006/main">
  <p:tag name="TIMING" val="|17.5|22.9|20.7"/>
</p:tagLst>
</file>

<file path=ppt/tags/tag3.xml><?xml version="1.0" encoding="utf-8"?>
<p:tagLst xmlns:a="http://schemas.openxmlformats.org/drawingml/2006/main" xmlns:r="http://schemas.openxmlformats.org/officeDocument/2006/relationships" xmlns:p="http://schemas.openxmlformats.org/presentationml/2006/main">
  <p:tag name="TIMING" val="|4.2|23.1"/>
</p:tagLst>
</file>

<file path=ppt/theme/theme1.xml><?xml version="1.0" encoding="utf-8"?>
<a:theme xmlns:a="http://schemas.openxmlformats.org/drawingml/2006/main" name="CoolEmAllThem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4400" b="1" i="0" u="none" strike="noStrike" kern="1200" cap="none" spc="0" normalizeH="0" baseline="0" noProof="0" dirty="0" err="1" smtClean="0">
            <a:ln>
              <a:noFill/>
            </a:ln>
            <a:solidFill>
              <a:schemeClr val="bg1"/>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CoolEmAllTheme.thmx</Template>
  <TotalTime>0</TotalTime>
  <Words>1616</Words>
  <Application>Microsoft Office PowerPoint</Application>
  <PresentationFormat>Bildschirmpräsentation (4:3)</PresentationFormat>
  <Paragraphs>328</Paragraphs>
  <Slides>29</Slides>
  <Notes>15</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CoolEmAllTheme</vt:lpstr>
      <vt:lpstr>Improving Energy Efficiency in Data Centers and federated Cloud Environments  A Comparison of CoolEmAll and Eco2Clouds approaches and metrics  </vt:lpstr>
      <vt:lpstr>Outline</vt:lpstr>
      <vt:lpstr>Folie 3</vt:lpstr>
      <vt:lpstr>Motivation</vt:lpstr>
      <vt:lpstr>Coolemall</vt:lpstr>
      <vt:lpstr>Folie 6</vt:lpstr>
      <vt:lpstr>Folie 7</vt:lpstr>
      <vt:lpstr>Folie 8</vt:lpstr>
      <vt:lpstr>DEBB</vt:lpstr>
      <vt:lpstr>DEBB Granularity Levels</vt:lpstr>
      <vt:lpstr>ECO2Clouds</vt:lpstr>
      <vt:lpstr>Eco2Clouds Goal</vt:lpstr>
      <vt:lpstr>Eco2Clouds approach</vt:lpstr>
      <vt:lpstr>Eco2Clouds - Architecture</vt:lpstr>
      <vt:lpstr>Comparison of Approaches</vt:lpstr>
      <vt:lpstr>Folie 16</vt:lpstr>
      <vt:lpstr>Folie 17</vt:lpstr>
      <vt:lpstr>Comparison of Metrics</vt:lpstr>
      <vt:lpstr>Folie 19</vt:lpstr>
      <vt:lpstr>Metrics</vt:lpstr>
      <vt:lpstr>Folie 21</vt:lpstr>
      <vt:lpstr>Folie 22</vt:lpstr>
      <vt:lpstr>Folie 23</vt:lpstr>
      <vt:lpstr>Folie 24</vt:lpstr>
      <vt:lpstr>Folie 25</vt:lpstr>
      <vt:lpstr>Conclusion on metrics</vt:lpstr>
      <vt:lpstr>Summary</vt:lpstr>
      <vt:lpstr>Folie 28</vt:lpstr>
      <vt:lpstr>Folie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 Oleksiak</dc:creator>
  <cp:lastModifiedBy>Eugen</cp:lastModifiedBy>
  <cp:revision>588</cp:revision>
  <cp:lastPrinted>2012-10-29T16:11:38Z</cp:lastPrinted>
  <dcterms:created xsi:type="dcterms:W3CDTF">2012-09-24T21:34:10Z</dcterms:created>
  <dcterms:modified xsi:type="dcterms:W3CDTF">2013-09-29T23:00:43Z</dcterms:modified>
</cp:coreProperties>
</file>