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35"/>
  </p:notesMasterIdLst>
  <p:handoutMasterIdLst>
    <p:handoutMasterId r:id="rId36"/>
  </p:handoutMasterIdLst>
  <p:sldIdLst>
    <p:sldId id="256" r:id="rId2"/>
    <p:sldId id="284" r:id="rId3"/>
    <p:sldId id="285" r:id="rId4"/>
    <p:sldId id="291" r:id="rId5"/>
    <p:sldId id="305" r:id="rId6"/>
    <p:sldId id="290" r:id="rId7"/>
    <p:sldId id="292" r:id="rId8"/>
    <p:sldId id="301" r:id="rId9"/>
    <p:sldId id="266" r:id="rId10"/>
    <p:sldId id="267" r:id="rId11"/>
    <p:sldId id="268" r:id="rId12"/>
    <p:sldId id="269" r:id="rId13"/>
    <p:sldId id="282" r:id="rId14"/>
    <p:sldId id="271" r:id="rId15"/>
    <p:sldId id="273" r:id="rId16"/>
    <p:sldId id="272" r:id="rId17"/>
    <p:sldId id="280" r:id="rId18"/>
    <p:sldId id="283" r:id="rId19"/>
    <p:sldId id="265" r:id="rId20"/>
    <p:sldId id="277" r:id="rId21"/>
    <p:sldId id="296" r:id="rId22"/>
    <p:sldId id="298" r:id="rId23"/>
    <p:sldId id="293" r:id="rId24"/>
    <p:sldId id="294" r:id="rId25"/>
    <p:sldId id="295" r:id="rId26"/>
    <p:sldId id="297" r:id="rId27"/>
    <p:sldId id="303" r:id="rId28"/>
    <p:sldId id="304" r:id="rId29"/>
    <p:sldId id="276" r:id="rId30"/>
    <p:sldId id="281" r:id="rId31"/>
    <p:sldId id="299" r:id="rId32"/>
    <p:sldId id="300" r:id="rId33"/>
    <p:sldId id="302" r:id="rId3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000" b="1" u="sng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F98"/>
    <a:srgbClr val="0F5BA3"/>
    <a:srgbClr val="38A8DB"/>
    <a:srgbClr val="0A70B2"/>
    <a:srgbClr val="2D5C8B"/>
    <a:srgbClr val="FFC000"/>
    <a:srgbClr val="00B0F0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>
        <p:scale>
          <a:sx n="150" d="100"/>
          <a:sy n="15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defTabSz="955675">
              <a:lnSpc>
                <a:spcPct val="100000"/>
              </a:lnSpc>
              <a:spcBef>
                <a:spcPct val="0"/>
              </a:spcBef>
              <a:defRPr sz="1300" b="0" u="none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algn="r" defTabSz="955675">
              <a:lnSpc>
                <a:spcPct val="100000"/>
              </a:lnSpc>
              <a:spcBef>
                <a:spcPct val="0"/>
              </a:spcBef>
              <a:defRPr sz="1300" b="0" u="none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defTabSz="955675">
              <a:lnSpc>
                <a:spcPct val="100000"/>
              </a:lnSpc>
              <a:spcBef>
                <a:spcPct val="0"/>
              </a:spcBef>
              <a:defRPr sz="1300" b="0" u="none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algn="r" defTabSz="955675">
              <a:lnSpc>
                <a:spcPct val="100000"/>
              </a:lnSpc>
              <a:spcBef>
                <a:spcPct val="0"/>
              </a:spcBef>
              <a:defRPr sz="1300" b="0" u="none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8CF385E4-EA42-FE4F-B640-088E023039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682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lnSpc>
                <a:spcPct val="100000"/>
              </a:lnSpc>
              <a:spcBef>
                <a:spcPct val="0"/>
              </a:spcBef>
              <a:defRPr sz="1300" b="0" u="none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spcBef>
                <a:spcPct val="0"/>
              </a:spcBef>
              <a:defRPr sz="1300" b="0" u="none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lnSpc>
                <a:spcPct val="100000"/>
              </a:lnSpc>
              <a:spcBef>
                <a:spcPct val="0"/>
              </a:spcBef>
              <a:defRPr sz="1300" b="0" u="none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484" tIns="47741" rIns="95484" bIns="4774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spcBef>
                <a:spcPct val="0"/>
              </a:spcBef>
              <a:defRPr sz="1300" b="0" u="none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9626AB2-06F2-7142-BA79-446C6D8A1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3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008F68F-AB7F-4BB7-A656-6277D031B7E6}" type="slidenum">
              <a:rPr lang="en-GB" sz="1300">
                <a:solidFill>
                  <a:srgbClr val="000000"/>
                </a:solidFill>
                <a:latin typeface="Times New Roman" pitchFamily="16" charset="0"/>
              </a:rPr>
              <a:pPr/>
              <a:t>26</a:t>
            </a:fld>
            <a:endParaRPr lang="en-GB" sz="13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C3BBF03A-0427-224B-817B-1A7513D9A626}" type="slidenum">
              <a:rPr lang="en-GB" sz="1300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102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4762AB7F-0B08-9041-8FD1-326851144249}" type="slidenum">
              <a:rPr lang="en-GB" sz="1300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fld id="{303E6D57-53E1-CD43-9F55-B440780015F2}" type="slidenum">
              <a:rPr lang="en-GB" sz="1300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9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1229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0"/>
            <a:ext cx="91694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5" name="Immagine 10"/>
          <p:cNvPicPr>
            <a:picLocks noChangeAspect="1"/>
          </p:cNvPicPr>
          <p:nvPr/>
        </p:nvPicPr>
        <p:blipFill rotWithShape="1">
          <a:blip r:embed="rId2"/>
          <a:srcRect l="-19585" t="34626" r="24313" b="37749"/>
          <a:stretch/>
        </p:blipFill>
        <p:spPr>
          <a:xfrm>
            <a:off x="1438275" y="1773238"/>
            <a:ext cx="7691438" cy="1808162"/>
          </a:xfrm>
          <a:prstGeom prst="rect">
            <a:avLst/>
          </a:prstGeom>
          <a:ln w="3175"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6" name="Picture 12" descr="FP7-gen-CMYK.e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375400"/>
            <a:ext cx="5048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flag_2colors.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381750"/>
            <a:ext cx="5969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6375" y="6461125"/>
            <a:ext cx="66055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00" b="0" u="none" dirty="0" smtClean="0">
                <a:solidFill>
                  <a:srgbClr val="000000"/>
                </a:solidFill>
              </a:rPr>
              <a:t>This project is partially funded by European Commission under the 7th Framework </a:t>
            </a:r>
            <a:r>
              <a:rPr lang="en-US" sz="900" b="0" u="none" dirty="0" err="1" smtClean="0">
                <a:solidFill>
                  <a:srgbClr val="000000"/>
                </a:solidFill>
              </a:rPr>
              <a:t>Programme</a:t>
            </a:r>
            <a:r>
              <a:rPr lang="en-US" sz="900" b="0" u="none" dirty="0" smtClean="0">
                <a:solidFill>
                  <a:srgbClr val="000000"/>
                </a:solidFill>
              </a:rPr>
              <a:t> - Grant agreement no. 318048</a:t>
            </a:r>
          </a:p>
        </p:txBody>
      </p:sp>
      <p:pic>
        <p:nvPicPr>
          <p:cNvPr id="9" name="Immagin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3524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27584" y="4941168"/>
            <a:ext cx="7848872" cy="1080120"/>
          </a:xfrm>
        </p:spPr>
        <p:txBody>
          <a:bodyPr/>
          <a:lstStyle>
            <a:lvl1pPr marL="0" indent="0">
              <a:buNone/>
              <a:defRPr sz="2800">
                <a:solidFill>
                  <a:srgbClr val="38A8DB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27584" y="3789040"/>
            <a:ext cx="7848872" cy="1080120"/>
          </a:xfrm>
        </p:spPr>
        <p:txBody>
          <a:bodyPr/>
          <a:lstStyle>
            <a:lvl1pPr marL="0" indent="0">
              <a:buNone/>
              <a:defRPr sz="3600">
                <a:solidFill>
                  <a:srgbClr val="0F5BA3"/>
                </a:solidFill>
                <a:latin typeface="Impact"/>
                <a:cs typeface="Impact"/>
              </a:defRPr>
            </a:lvl1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81180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23528" y="836712"/>
            <a:ext cx="6589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lvl="0"/>
            <a:r>
              <a:rPr lang="it-IT" smtClean="0"/>
              <a:t>Click to edit Master title style</a:t>
            </a:r>
            <a:endParaRPr lang="it-IT" dirty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323850" y="1773238"/>
            <a:ext cx="8229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92281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17680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00995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3850" y="1772816"/>
            <a:ext cx="3960000" cy="43924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3438" y="1772816"/>
            <a:ext cx="3960000" cy="4392487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47365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8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25E66C-3851-4E5D-95D8-73186A19E3A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3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jpeg"/><Relationship Id="rId11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11414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23850" y="836613"/>
            <a:ext cx="6589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diapositiva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73238"/>
            <a:ext cx="8229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il testo</a:t>
            </a:r>
          </a:p>
          <a:p>
            <a:pPr lvl="1"/>
            <a:r>
              <a:rPr lang="it-IT"/>
              <a:t>Per modificare ilo nome relatore</a:t>
            </a:r>
          </a:p>
          <a:p>
            <a:pPr lvl="2"/>
            <a:r>
              <a:rPr lang="it-IT"/>
              <a:t>Visualizza</a:t>
            </a:r>
          </a:p>
          <a:p>
            <a:pPr lvl="3"/>
            <a:r>
              <a:rPr lang="it-IT"/>
              <a:t>Schema diapositiva</a:t>
            </a:r>
          </a:p>
        </p:txBody>
      </p:sp>
      <p:pic>
        <p:nvPicPr>
          <p:cNvPr id="1029" name="Immagin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" t="42847" r="24500" b="50000"/>
          <a:stretch>
            <a:fillRect/>
          </a:stretch>
        </p:blipFill>
        <p:spPr bwMode="auto">
          <a:xfrm>
            <a:off x="3000375" y="-3175"/>
            <a:ext cx="6143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9"/>
          <p:cNvSpPr>
            <a:spLocks noChangeShapeType="1"/>
          </p:cNvSpPr>
          <p:nvPr/>
        </p:nvSpPr>
        <p:spPr bwMode="auto">
          <a:xfrm flipV="1">
            <a:off x="0" y="476250"/>
            <a:ext cx="9139238" cy="0"/>
          </a:xfrm>
          <a:prstGeom prst="line">
            <a:avLst/>
          </a:prstGeom>
          <a:noFill/>
          <a:ln w="9525">
            <a:solidFill>
              <a:srgbClr val="003F6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31" name="Immagin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23025"/>
            <a:ext cx="42910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9"/>
          <p:cNvSpPr txBox="1">
            <a:spLocks noChangeArrowheads="1"/>
          </p:cNvSpPr>
          <p:nvPr/>
        </p:nvSpPr>
        <p:spPr bwMode="auto">
          <a:xfrm>
            <a:off x="8388350" y="64166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10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fld id="{AA858C0A-0DCE-AA45-9EFD-8C06E1420E02}" type="slidenum">
              <a:rPr lang="it-IT" sz="1050" b="0" u="none" smtClean="0">
                <a:solidFill>
                  <a:srgbClr val="0A70B2"/>
                </a:solidFill>
                <a:latin typeface="Verdana"/>
                <a:cs typeface="Verdana"/>
              </a:rPr>
              <a:pPr algn="r">
                <a:defRPr/>
              </a:pPr>
              <a:t>‹#›</a:t>
            </a:fld>
            <a:endParaRPr lang="it-IT" sz="1050" b="0" u="none" dirty="0" smtClean="0">
              <a:solidFill>
                <a:srgbClr val="0A70B2"/>
              </a:solidFill>
              <a:latin typeface="Verdana"/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995613" y="6418263"/>
            <a:ext cx="5473700" cy="39528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50" b="0" u="none" smtClean="0">
                <a:solidFill>
                  <a:srgbClr val="0A70B2"/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9" r:id="rId2"/>
    <p:sldLayoutId id="2147483810" r:id="rId3"/>
    <p:sldLayoutId id="2147483811" r:id="rId4"/>
    <p:sldLayoutId id="2147483812" r:id="rId5"/>
    <p:sldLayoutId id="2147483814" r:id="rId6"/>
    <p:sldLayoutId id="2147483815" r:id="rId7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A70B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A70B2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A70B2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A70B2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rgbClr val="0A70B2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F6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/>
          <a:ea typeface="ＭＳ Ｐゴシック" charset="0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charset="0"/>
        <a:buChar char="§"/>
        <a:defRPr sz="2000">
          <a:solidFill>
            <a:schemeClr val="tx1"/>
          </a:solidFill>
          <a:latin typeface="Verdana"/>
          <a:ea typeface="ＭＳ Ｐゴシック" charset="0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Verdana"/>
          <a:ea typeface="ＭＳ Ｐゴシック" charset="0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Verdana"/>
          <a:ea typeface="ＭＳ Ｐゴシック" charset="0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inion Web" pitchFamily="18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Minion Web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eco2clouds.eu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7088" y="4941888"/>
            <a:ext cx="7848600" cy="1079500"/>
          </a:xfrm>
        </p:spPr>
        <p:txBody>
          <a:bodyPr/>
          <a:lstStyle/>
          <a:p>
            <a:r>
              <a:rPr lang="en-US" dirty="0" smtClean="0">
                <a:latin typeface="Impact" charset="0"/>
                <a:cs typeface="Impact" charset="0"/>
              </a:rPr>
              <a:t>ECO</a:t>
            </a:r>
            <a:r>
              <a:rPr lang="en-US" baseline="-25000" dirty="0" smtClean="0">
                <a:latin typeface="Impact" charset="0"/>
                <a:cs typeface="Impact" charset="0"/>
              </a:rPr>
              <a:t>2</a:t>
            </a:r>
            <a:r>
              <a:rPr lang="en-US" dirty="0" smtClean="0">
                <a:latin typeface="Impact" charset="0"/>
                <a:cs typeface="Impact" charset="0"/>
              </a:rPr>
              <a:t>Clouds team</a:t>
            </a:r>
          </a:p>
          <a:p>
            <a:r>
              <a:rPr lang="en-US" dirty="0" smtClean="0">
                <a:latin typeface="Impact" charset="0"/>
                <a:cs typeface="Impact" charset="0"/>
              </a:rPr>
              <a:t>Barbara Pernici, Politecnico di Milano</a:t>
            </a:r>
            <a:endParaRPr lang="en-US" dirty="0">
              <a:latin typeface="Impact" charset="0"/>
              <a:cs typeface="Impact" charset="0"/>
            </a:endParaRPr>
          </a:p>
        </p:txBody>
      </p:sp>
      <p:sp>
        <p:nvSpPr>
          <p:cNvPr id="921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088" y="3789363"/>
            <a:ext cx="7848600" cy="1079500"/>
          </a:xfrm>
        </p:spPr>
        <p:txBody>
          <a:bodyPr/>
          <a:lstStyle/>
          <a:p>
            <a:r>
              <a:rPr lang="it-IT" dirty="0">
                <a:solidFill>
                  <a:srgbClr val="0A70B2"/>
                </a:solidFill>
                <a:latin typeface="Impact" charset="0"/>
                <a:cs typeface="Impact" charset="0"/>
              </a:rPr>
              <a:t>Experimental Awareness of CO</a:t>
            </a:r>
            <a:r>
              <a:rPr lang="it-IT" baseline="-25000" dirty="0">
                <a:solidFill>
                  <a:srgbClr val="0A70B2"/>
                </a:solidFill>
                <a:latin typeface="Impact" charset="0"/>
                <a:cs typeface="Impact" charset="0"/>
              </a:rPr>
              <a:t>2</a:t>
            </a:r>
            <a:r>
              <a:rPr lang="it-IT" dirty="0">
                <a:solidFill>
                  <a:srgbClr val="0A70B2"/>
                </a:solidFill>
                <a:latin typeface="Impact" charset="0"/>
                <a:cs typeface="Impact" charset="0"/>
              </a:rPr>
              <a:t> in </a:t>
            </a:r>
            <a:r>
              <a:rPr lang="it-IT" dirty="0" smtClean="0">
                <a:solidFill>
                  <a:srgbClr val="0A70B2"/>
                </a:solidFill>
                <a:latin typeface="Impact" charset="0"/>
                <a:cs typeface="Impact" charset="0"/>
              </a:rPr>
              <a:t>Federated </a:t>
            </a:r>
            <a:r>
              <a:rPr lang="it-IT" dirty="0">
                <a:solidFill>
                  <a:srgbClr val="0A70B2"/>
                </a:solidFill>
                <a:latin typeface="Impact" charset="0"/>
                <a:cs typeface="Impact" charset="0"/>
              </a:rPr>
              <a:t>Cloud Sourcing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infrastructure layer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844824"/>
            <a:ext cx="4752529" cy="2302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678" y="4149080"/>
            <a:ext cx="4712794" cy="2282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52120" y="26369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Host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50131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Site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4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virtualization </a:t>
            </a:r>
            <a:br>
              <a:rPr lang="en-US" dirty="0" smtClean="0"/>
            </a:br>
            <a:r>
              <a:rPr lang="en-US" dirty="0" smtClean="0"/>
              <a:t>layer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72637"/>
            <a:ext cx="7102992" cy="510869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7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Metrics: application layer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700" y="1221551"/>
            <a:ext cx="6670667" cy="52649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66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Monitored metrics – example</a:t>
            </a:r>
            <a:endParaRPr lang="en-US" dirty="0"/>
          </a:p>
        </p:txBody>
      </p:sp>
      <p:pic>
        <p:nvPicPr>
          <p:cNvPr id="6" name="Image 1" descr="VMs-CPU-Power.png"/>
          <p:cNvPicPr>
            <a:picLocks noGrp="1"/>
          </p:cNvPicPr>
          <p:nvPr>
            <p:ph idx="1"/>
          </p:nvPr>
        </p:nvPicPr>
        <p:blipFill>
          <a:blip r:embed="rId2" cstate="print"/>
          <a:srcRect t="-7027" b="-702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877272"/>
            <a:ext cx="1752478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ource: </a:t>
            </a:r>
            <a:r>
              <a:rPr lang="en-US" sz="2000" dirty="0" err="1" smtClean="0"/>
              <a:t>Inria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971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Metrics</a:t>
            </a:r>
            <a:r>
              <a:rPr lang="de-DE" dirty="0" smtClean="0"/>
              <a:t>: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PDUs</a:t>
            </a:r>
          </a:p>
          <a:p>
            <a:pPr lvl="1"/>
            <a:r>
              <a:rPr lang="de-DE" dirty="0" err="1"/>
              <a:t>E</a:t>
            </a:r>
            <a:r>
              <a:rPr lang="de-DE" dirty="0" err="1" smtClean="0"/>
              <a:t>nergy</a:t>
            </a:r>
            <a:r>
              <a:rPr lang="de-DE" dirty="0" smtClean="0"/>
              <a:t> </a:t>
            </a:r>
            <a:r>
              <a:rPr lang="de-DE" dirty="0" err="1" smtClean="0"/>
              <a:t>sensors</a:t>
            </a:r>
            <a:r>
              <a:rPr lang="de-DE" dirty="0" smtClean="0"/>
              <a:t> (blade </a:t>
            </a:r>
            <a:r>
              <a:rPr lang="de-DE" dirty="0" err="1" smtClean="0"/>
              <a:t>servers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HLRS)</a:t>
            </a:r>
          </a:p>
          <a:p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INRIA, HLRS </a:t>
            </a:r>
            <a:r>
              <a:rPr lang="de-DE" dirty="0" err="1" smtClean="0"/>
              <a:t>and</a:t>
            </a:r>
            <a:r>
              <a:rPr lang="de-DE" dirty="0" smtClean="0"/>
              <a:t> EPCC</a:t>
            </a:r>
          </a:p>
          <a:p>
            <a:pPr lvl="1"/>
            <a:r>
              <a:rPr lang="de-DE" dirty="0" smtClean="0"/>
              <a:t>PDU </a:t>
            </a:r>
            <a:r>
              <a:rPr lang="de-DE" dirty="0" err="1" smtClean="0"/>
              <a:t>scripts</a:t>
            </a:r>
            <a:r>
              <a:rPr lang="de-DE" dirty="0" smtClean="0"/>
              <a:t>, </a:t>
            </a:r>
            <a:r>
              <a:rPr lang="de-DE" dirty="0" err="1" smtClean="0"/>
              <a:t>usable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provider</a:t>
            </a:r>
            <a:r>
              <a:rPr lang="de-DE" dirty="0" smtClean="0"/>
              <a:t> </a:t>
            </a:r>
            <a:r>
              <a:rPr lang="de-DE" dirty="0" err="1" smtClean="0"/>
              <a:t>sites</a:t>
            </a:r>
            <a:endParaRPr lang="de-DE" dirty="0" smtClean="0"/>
          </a:p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Metrics</a:t>
            </a:r>
            <a:r>
              <a:rPr lang="de-DE" dirty="0" smtClean="0"/>
              <a:t>: </a:t>
            </a:r>
          </a:p>
          <a:p>
            <a:pPr lvl="1"/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PDU/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pPr lvl="1"/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mix </a:t>
            </a:r>
            <a:r>
              <a:rPr lang="de-DE" dirty="0" err="1" smtClean="0"/>
              <a:t>statistics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0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Greenhouse Gas metrics - Energy mix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Live data at INRIA and EPCC</a:t>
            </a:r>
          </a:p>
          <a:p>
            <a:endParaRPr lang="en-GB" dirty="0" smtClean="0"/>
          </a:p>
          <a:p>
            <a:r>
              <a:rPr lang="en-GB" dirty="0" smtClean="0"/>
              <a:t>Static values at HLRS</a:t>
            </a:r>
          </a:p>
          <a:p>
            <a:pPr lvl="1"/>
            <a:r>
              <a:rPr lang="en-GB" dirty="0" smtClean="0"/>
              <a:t>Fixed by contract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8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mix at HLRS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268760"/>
            <a:ext cx="7992888" cy="504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707904" y="13407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fixed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HLRS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8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mix at </a:t>
            </a:r>
            <a:r>
              <a:rPr lang="en-US" dirty="0" err="1" smtClean="0"/>
              <a:t>Inria</a:t>
            </a:r>
            <a:r>
              <a:rPr lang="en-US" dirty="0"/>
              <a:t> </a:t>
            </a:r>
            <a:r>
              <a:rPr lang="en-US" dirty="0" smtClean="0"/>
              <a:t>– live </a:t>
            </a:r>
            <a:r>
              <a:rPr lang="en-US" dirty="0"/>
              <a:t>feed from France’s electricity transport company (RTE) </a:t>
            </a:r>
          </a:p>
        </p:txBody>
      </p:sp>
      <p:pic>
        <p:nvPicPr>
          <p:cNvPr id="7" name="Image 0" descr="Energy-Sources-1Day.png"/>
          <p:cNvPicPr>
            <a:picLocks noGrp="1"/>
          </p:cNvPicPr>
          <p:nvPr>
            <p:ph idx="1"/>
          </p:nvPr>
        </p:nvPicPr>
        <p:blipFill>
          <a:blip r:embed="rId2" cstate="print"/>
          <a:srcRect l="-8832" r="-883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3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544" y="1556792"/>
            <a:ext cx="7776864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000" u="none" dirty="0" smtClean="0">
                <a:latin typeface="Verdana"/>
                <a:cs typeface="Verdana"/>
              </a:rPr>
              <a:t>Data analysis in clinical domain</a:t>
            </a:r>
          </a:p>
          <a:p>
            <a:r>
              <a:rPr lang="en-GB" sz="2000" b="0" u="none" dirty="0" smtClean="0">
                <a:latin typeface="Verdana"/>
                <a:cs typeface="Verdana"/>
              </a:rPr>
              <a:t>	HPC</a:t>
            </a:r>
          </a:p>
          <a:p>
            <a:endParaRPr lang="en-GB" sz="2000" b="0" u="none" dirty="0">
              <a:latin typeface="Verdana"/>
              <a:cs typeface="Verdana"/>
            </a:endParaRPr>
          </a:p>
          <a:p>
            <a:endParaRPr lang="en-GB" sz="2000" b="0" u="none" dirty="0">
              <a:latin typeface="Verdana"/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098975"/>
            <a:ext cx="7176577" cy="1759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 descr="E:\Paco\Lavoro\Anguille\Biodiversa\Full proposal\lifecycl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" y="3284984"/>
            <a:ext cx="4909418" cy="313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204864"/>
            <a:ext cx="2997696" cy="3406878"/>
          </a:xfrm>
          <a:prstGeom prst="rect">
            <a:avLst/>
          </a:prstGeom>
        </p:spPr>
      </p:pic>
      <p:pic>
        <p:nvPicPr>
          <p:cNvPr id="6" name="Grafik 7" descr="general_approach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 l="-3685" r="-3685"/>
          <a:stretch>
            <a:fillRect/>
          </a:stretch>
        </p:blipFill>
        <p:spPr>
          <a:xfrm>
            <a:off x="4427984" y="2276872"/>
            <a:ext cx="5196747" cy="259035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749254" y="836712"/>
            <a:ext cx="4429398" cy="5679554"/>
            <a:chOff x="4749254" y="836712"/>
            <a:chExt cx="4429398" cy="5679554"/>
          </a:xfrm>
        </p:grpSpPr>
        <p:pic>
          <p:nvPicPr>
            <p:cNvPr id="9" name="Segnaposto contenuto 10" descr="migration_latitude.png"/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9254" y="1387556"/>
              <a:ext cx="4400550" cy="5128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10" name="Titolo 1"/>
            <p:cNvSpPr txBox="1">
              <a:spLocks/>
            </p:cNvSpPr>
            <p:nvPr/>
          </p:nvSpPr>
          <p:spPr bwMode="auto">
            <a:xfrm>
              <a:off x="5063852" y="836712"/>
              <a:ext cx="411480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A70B2"/>
                  </a:solidFill>
                  <a:latin typeface="+mj-lt"/>
                  <a:ea typeface="ＭＳ Ｐゴシック" charset="0"/>
                  <a:cs typeface="ＭＳ Ｐゴシック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A70B2"/>
                  </a:solidFill>
                  <a:latin typeface="Impact" pitchFamily="34" charset="0"/>
                  <a:ea typeface="ＭＳ Ｐゴシック" charset="0"/>
                  <a:cs typeface="ＭＳ Ｐゴシック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A70B2"/>
                  </a:solidFill>
                  <a:latin typeface="Impact" pitchFamily="34" charset="0"/>
                  <a:ea typeface="ＭＳ Ｐゴシック" charset="0"/>
                  <a:cs typeface="ＭＳ Ｐゴシック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A70B2"/>
                  </a:solidFill>
                  <a:latin typeface="Impact" pitchFamily="34" charset="0"/>
                  <a:ea typeface="ＭＳ Ｐゴシック" charset="0"/>
                  <a:cs typeface="ＭＳ Ｐゴシック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rgbClr val="0A70B2"/>
                  </a:solidFill>
                  <a:latin typeface="Impact" pitchFamily="34" charset="0"/>
                  <a:ea typeface="ＭＳ Ｐゴシック" charset="0"/>
                  <a:cs typeface="ＭＳ Ｐゴシック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003F6E"/>
                  </a:solidFill>
                  <a:latin typeface="Arial" charset="0"/>
                </a:defRPr>
              </a:lvl9pPr>
            </a:lstStyle>
            <a:p>
              <a:pPr algn="ctr"/>
              <a:r>
                <a:rPr lang="it-IT" sz="1600" b="0" u="none" dirty="0" err="1" smtClean="0">
                  <a:solidFill>
                    <a:schemeClr val="tx1"/>
                  </a:solidFill>
                  <a:latin typeface="Calibri" charset="0"/>
                </a:rPr>
                <a:t>Latitudinal</a:t>
              </a:r>
              <a:r>
                <a:rPr lang="it-IT" sz="1600" b="0" u="none" dirty="0" smtClean="0">
                  <a:solidFill>
                    <a:schemeClr val="tx1"/>
                  </a:solidFill>
                  <a:latin typeface="Calibri" charset="0"/>
                </a:rPr>
                <a:t> trend of </a:t>
              </a:r>
              <a:r>
                <a:rPr lang="it-IT" sz="1600" b="0" u="none" dirty="0" err="1" smtClean="0">
                  <a:solidFill>
                    <a:schemeClr val="tx1"/>
                  </a:solidFill>
                  <a:latin typeface="Calibri" charset="0"/>
                </a:rPr>
                <a:t>arrivals</a:t>
              </a:r>
              <a:r>
                <a:rPr lang="it-IT" sz="1600" b="0" u="none" dirty="0" smtClean="0">
                  <a:solidFill>
                    <a:schemeClr val="tx1"/>
                  </a:solidFill>
                  <a:latin typeface="Calibri" charset="0"/>
                </a:rPr>
                <a:t/>
              </a:r>
              <a:br>
                <a:rPr lang="it-IT" sz="1600" b="0" u="none" dirty="0" smtClean="0">
                  <a:solidFill>
                    <a:schemeClr val="tx1"/>
                  </a:solidFill>
                  <a:latin typeface="Calibri" charset="0"/>
                </a:rPr>
              </a:br>
              <a:r>
                <a:rPr lang="it-IT" sz="1600" b="0" u="none" dirty="0" smtClean="0">
                  <a:solidFill>
                    <a:schemeClr val="tx1"/>
                  </a:solidFill>
                  <a:latin typeface="Calibri" charset="0"/>
                </a:rPr>
                <a:t>(40-yr </a:t>
              </a:r>
              <a:r>
                <a:rPr lang="it-IT" sz="1600" b="0" u="none" dirty="0" err="1" smtClean="0">
                  <a:solidFill>
                    <a:schemeClr val="tx1"/>
                  </a:solidFill>
                  <a:latin typeface="Calibri" charset="0"/>
                </a:rPr>
                <a:t>simulations</a:t>
              </a:r>
              <a:r>
                <a:rPr lang="it-IT" sz="1600" b="0" u="none" dirty="0" smtClean="0">
                  <a:solidFill>
                    <a:schemeClr val="tx1"/>
                  </a:solidFill>
                  <a:latin typeface="Calibri" charset="0"/>
                </a:rPr>
                <a:t>)</a:t>
              </a:r>
              <a:endParaRPr lang="it-IT" sz="1600" b="0" u="none" dirty="0">
                <a:solidFill>
                  <a:schemeClr val="tx1"/>
                </a:solidFill>
                <a:latin typeface="Calibri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83568" y="3573016"/>
            <a:ext cx="7776864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endParaRPr lang="en-GB" sz="2000" b="0" u="none" dirty="0" smtClean="0">
              <a:latin typeface="Verdana"/>
              <a:cs typeface="Verdana"/>
            </a:endParaRPr>
          </a:p>
          <a:p>
            <a:endParaRPr lang="en-GB" sz="2000" b="0" u="none" dirty="0" smtClean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none" dirty="0" smtClean="0">
                <a:latin typeface="Verdana"/>
                <a:cs typeface="Verdana"/>
              </a:rPr>
              <a:t>e-business with services</a:t>
            </a:r>
            <a:endParaRPr lang="en-GB" sz="2000" u="none" dirty="0"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2132856"/>
            <a:ext cx="777686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0" u="none" dirty="0">
              <a:latin typeface="Verdana"/>
              <a:cs typeface="Verdana"/>
            </a:endParaRPr>
          </a:p>
          <a:p>
            <a:endParaRPr lang="en-GB" sz="2000" b="0" u="none" dirty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r>
              <a:rPr lang="en-GB" sz="2000" u="none" dirty="0" smtClean="0">
                <a:latin typeface="Verdana"/>
                <a:cs typeface="Verdana"/>
              </a:rPr>
              <a:t>Eels case study</a:t>
            </a:r>
          </a:p>
          <a:p>
            <a:pPr lvl="2"/>
            <a:r>
              <a:rPr lang="en-GB" sz="2000" b="0" u="none" dirty="0" smtClean="0">
                <a:latin typeface="Verdana"/>
                <a:cs typeface="Verdana"/>
              </a:rPr>
              <a:t>HPC</a:t>
            </a:r>
            <a:endParaRPr lang="en-GB" sz="2000" b="0" u="none" dirty="0">
              <a:latin typeface="Verdana"/>
              <a:cs typeface="Verdana"/>
            </a:endParaRPr>
          </a:p>
          <a:p>
            <a:pPr marL="342900" indent="-342900">
              <a:buFont typeface="Arial"/>
              <a:buChar char="•"/>
            </a:pPr>
            <a:endParaRPr lang="en-GB" sz="2000" b="0" u="none" dirty="0" smtClean="0">
              <a:latin typeface="Verdana"/>
              <a:cs typeface="Verdana"/>
            </a:endParaRPr>
          </a:p>
          <a:p>
            <a:endParaRPr lang="en-GB" sz="2000" b="0" u="none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2912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84784"/>
            <a:ext cx="8136904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GB" sz="2000" b="0" u="none" dirty="0">
                <a:latin typeface="Verdana"/>
                <a:cs typeface="Verdana"/>
              </a:rPr>
              <a:t>Derive new requirements from </a:t>
            </a:r>
            <a:r>
              <a:rPr lang="en-GB" sz="2000" b="0" u="none" dirty="0" err="1">
                <a:latin typeface="Verdana"/>
                <a:cs typeface="Verdana"/>
              </a:rPr>
              <a:t>ongoing</a:t>
            </a:r>
            <a:r>
              <a:rPr lang="en-GB" sz="2000" b="0" u="none" dirty="0">
                <a:latin typeface="Verdana"/>
                <a:cs typeface="Verdana"/>
              </a:rPr>
              <a:t> experimentation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2000" b="0" u="none" dirty="0">
              <a:latin typeface="Verdana"/>
              <a:cs typeface="Verdana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2000" b="0" u="none" dirty="0">
                <a:latin typeface="Verdana"/>
                <a:cs typeface="Verdana"/>
              </a:rPr>
              <a:t>Selection of more suitable eco-metrics at different levels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2000" b="0" u="none" dirty="0">
              <a:latin typeface="Verdana"/>
              <a:cs typeface="Verdana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GB" sz="2000" b="0" u="none" dirty="0">
                <a:latin typeface="Verdana"/>
                <a:cs typeface="Verdana"/>
              </a:rPr>
              <a:t>Data mining solution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2000" b="0" u="none" dirty="0">
              <a:latin typeface="Verdana"/>
              <a:cs typeface="Verdana"/>
            </a:endParaRPr>
          </a:p>
          <a:p>
            <a:pPr marL="171450" indent="-171450">
              <a:buFont typeface="Arial"/>
              <a:buChar char="•"/>
            </a:pPr>
            <a:r>
              <a:rPr lang="en-GB" sz="2000" b="0" u="none" dirty="0">
                <a:latin typeface="Verdana"/>
                <a:cs typeface="Verdana"/>
              </a:rPr>
              <a:t>Optimization:</a:t>
            </a:r>
          </a:p>
          <a:p>
            <a:pPr marL="628650" lvl="1" indent="-171450">
              <a:buFont typeface="Arial"/>
              <a:buChar char="•"/>
            </a:pPr>
            <a:r>
              <a:rPr lang="en-GB" sz="2000" b="0" u="none" dirty="0" smtClean="0">
                <a:latin typeface="Verdana"/>
                <a:cs typeface="Verdana"/>
              </a:rPr>
              <a:t>Application deployment strategies (configurations of requested resources)</a:t>
            </a:r>
          </a:p>
          <a:p>
            <a:pPr marL="628650" lvl="1" indent="-171450">
              <a:buFont typeface="Arial"/>
              <a:buChar char="•"/>
            </a:pPr>
            <a:r>
              <a:rPr lang="en-GB" sz="2000" b="0" u="none" dirty="0" smtClean="0">
                <a:latin typeface="Verdana"/>
                <a:cs typeface="Verdana"/>
              </a:rPr>
              <a:t>Design</a:t>
            </a:r>
            <a:r>
              <a:rPr lang="en-GB" sz="2000" b="0" u="none" dirty="0">
                <a:latin typeface="Verdana"/>
                <a:cs typeface="Verdana"/>
              </a:rPr>
              <a:t>-time </a:t>
            </a:r>
            <a:r>
              <a:rPr lang="en-GB" sz="2000" b="0" u="none" dirty="0" smtClean="0">
                <a:latin typeface="Verdana"/>
                <a:cs typeface="Verdana"/>
              </a:rPr>
              <a:t>advanced scheduling</a:t>
            </a:r>
            <a:endParaRPr lang="en-GB" sz="2000" b="0" u="none" dirty="0">
              <a:latin typeface="Verdana"/>
              <a:cs typeface="Verdana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GB" sz="2000" b="0" u="none" dirty="0">
                <a:latin typeface="Verdana"/>
                <a:cs typeface="Verdana"/>
              </a:rPr>
              <a:t>Runtime adaptation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200" u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1200" b="0" u="non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1200" b="0" u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160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67544" y="2893735"/>
            <a:ext cx="7848872" cy="2191449"/>
          </a:xfrm>
          <a:prstGeom prst="roundRect">
            <a:avLst/>
          </a:prstGeom>
          <a:solidFill>
            <a:srgbClr val="209F98">
              <a:alpha val="17000"/>
            </a:srgbClr>
          </a:solidFill>
          <a:ln w="95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3606" y="692696"/>
            <a:ext cx="658971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r>
              <a:rPr lang="es-ES" b="0" u="none" dirty="0" err="1" smtClean="0"/>
              <a:t>Overview</a:t>
            </a:r>
            <a:r>
              <a:rPr lang="es-ES" b="0" u="none" dirty="0" smtClean="0"/>
              <a:t> ECO</a:t>
            </a:r>
            <a:r>
              <a:rPr lang="es-ES" b="0" u="none" baseline="-25000" dirty="0" smtClean="0"/>
              <a:t>2</a:t>
            </a:r>
            <a:r>
              <a:rPr lang="es-ES" b="0" u="none" dirty="0" smtClean="0"/>
              <a:t>Clouds</a:t>
            </a:r>
            <a:endParaRPr lang="en-US" b="0" u="non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8" y="3106521"/>
            <a:ext cx="1474382" cy="1042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49" y="3238169"/>
            <a:ext cx="1657975" cy="694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18" y="3235449"/>
            <a:ext cx="1931131" cy="553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6" y="4383385"/>
            <a:ext cx="2857500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10" y="4036293"/>
            <a:ext cx="2114550" cy="90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70167"/>
            <a:ext cx="1788790" cy="79899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11560" y="1124744"/>
            <a:ext cx="77048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rgbClr val="0A70B2"/>
                </a:solidFill>
                <a:latin typeface="Impac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3F6E"/>
                </a:solidFill>
                <a:latin typeface="Arial" charset="0"/>
              </a:defRPr>
            </a:lvl9pPr>
          </a:lstStyle>
          <a:p>
            <a:r>
              <a:rPr lang="es-ES" sz="2400" u="none" dirty="0" err="1">
                <a:solidFill>
                  <a:srgbClr val="0F5BA3"/>
                </a:solidFill>
                <a:latin typeface="Verdana"/>
                <a:cs typeface="Verdana"/>
              </a:rPr>
              <a:t>Partners</a:t>
            </a:r>
            <a:r>
              <a:rPr lang="es-ES" sz="2400" b="0" u="none" dirty="0">
                <a:solidFill>
                  <a:srgbClr val="0F5BA3"/>
                </a:solidFill>
                <a:latin typeface="Verdana"/>
                <a:cs typeface="Verdana"/>
              </a:rPr>
              <a:t>: </a:t>
            </a:r>
            <a:r>
              <a:rPr lang="es-ES" sz="2400" b="0" u="none" dirty="0" smtClean="0">
                <a:solidFill>
                  <a:srgbClr val="0F5BA3"/>
                </a:solidFill>
                <a:latin typeface="Verdana"/>
                <a:cs typeface="Verdana"/>
              </a:rPr>
              <a:t>6</a:t>
            </a:r>
          </a:p>
          <a:p>
            <a:r>
              <a:rPr lang="es-ES" sz="2400" u="none" dirty="0" smtClean="0">
                <a:solidFill>
                  <a:srgbClr val="0F5BA3"/>
                </a:solidFill>
                <a:latin typeface="Verdana"/>
                <a:cs typeface="Verdana"/>
              </a:rPr>
              <a:t>Project </a:t>
            </a:r>
            <a:r>
              <a:rPr lang="es-ES" sz="2400" u="none" dirty="0" err="1" smtClean="0">
                <a:solidFill>
                  <a:srgbClr val="0F5BA3"/>
                </a:solidFill>
                <a:latin typeface="Verdana"/>
                <a:cs typeface="Verdana"/>
              </a:rPr>
              <a:t>type</a:t>
            </a:r>
            <a:r>
              <a:rPr lang="es-ES" sz="2400" b="0" u="none" dirty="0" smtClean="0">
                <a:solidFill>
                  <a:srgbClr val="0F5BA3"/>
                </a:solidFill>
                <a:latin typeface="Verdana"/>
                <a:cs typeface="Verdana"/>
              </a:rPr>
              <a:t>: STREP</a:t>
            </a:r>
            <a:endParaRPr lang="es-ES" sz="2400" b="0" u="none" dirty="0">
              <a:solidFill>
                <a:srgbClr val="0F5BA3"/>
              </a:solidFill>
              <a:latin typeface="Verdana"/>
              <a:cs typeface="Verdana"/>
            </a:endParaRPr>
          </a:p>
          <a:p>
            <a:r>
              <a:rPr lang="es-ES" sz="2400" u="none" dirty="0" err="1" smtClean="0">
                <a:solidFill>
                  <a:srgbClr val="0F5BA3"/>
                </a:solidFill>
                <a:latin typeface="Verdana"/>
                <a:cs typeface="Verdana"/>
              </a:rPr>
              <a:t>Duration</a:t>
            </a:r>
            <a:r>
              <a:rPr lang="es-ES" sz="2400" u="none" dirty="0">
                <a:solidFill>
                  <a:srgbClr val="0F5BA3"/>
                </a:solidFill>
                <a:latin typeface="Verdana"/>
                <a:cs typeface="Verdana"/>
              </a:rPr>
              <a:t>: </a:t>
            </a:r>
            <a:r>
              <a:rPr lang="es-ES" sz="2400" b="0" u="none" dirty="0">
                <a:solidFill>
                  <a:srgbClr val="0F5BA3"/>
                </a:solidFill>
                <a:latin typeface="Verdana"/>
                <a:cs typeface="Verdana"/>
              </a:rPr>
              <a:t>24 </a:t>
            </a:r>
            <a:r>
              <a:rPr lang="es-ES" sz="2400" b="0" u="none" dirty="0" err="1" smtClean="0">
                <a:solidFill>
                  <a:srgbClr val="0F5BA3"/>
                </a:solidFill>
                <a:latin typeface="Verdana"/>
                <a:cs typeface="Verdana"/>
              </a:rPr>
              <a:t>months</a:t>
            </a:r>
            <a:endParaRPr lang="es-ES" sz="2400" b="0" u="none" dirty="0" smtClean="0">
              <a:solidFill>
                <a:srgbClr val="0F5BA3"/>
              </a:solidFill>
              <a:latin typeface="Verdana"/>
              <a:cs typeface="Verdana"/>
            </a:endParaRPr>
          </a:p>
          <a:p>
            <a:r>
              <a:rPr lang="es-ES" sz="2400" u="none" dirty="0" err="1" smtClean="0">
                <a:solidFill>
                  <a:srgbClr val="0F5BA3"/>
                </a:solidFill>
                <a:latin typeface="Verdana"/>
                <a:cs typeface="Verdana"/>
              </a:rPr>
              <a:t>Start</a:t>
            </a:r>
            <a:r>
              <a:rPr lang="es-ES" sz="2400" u="none" dirty="0" smtClean="0">
                <a:solidFill>
                  <a:srgbClr val="0F5BA3"/>
                </a:solidFill>
                <a:latin typeface="Verdana"/>
                <a:cs typeface="Verdana"/>
              </a:rPr>
              <a:t> date</a:t>
            </a:r>
            <a:r>
              <a:rPr lang="es-ES" sz="2400" b="0" u="none" dirty="0" smtClean="0">
                <a:solidFill>
                  <a:srgbClr val="0F5BA3"/>
                </a:solidFill>
                <a:latin typeface="Verdana"/>
                <a:cs typeface="Verdana"/>
              </a:rPr>
              <a:t>: </a:t>
            </a:r>
            <a:r>
              <a:rPr lang="es-ES" sz="2400" b="0" u="none" dirty="0" err="1" smtClean="0">
                <a:solidFill>
                  <a:srgbClr val="0F5BA3"/>
                </a:solidFill>
                <a:latin typeface="Verdana"/>
                <a:cs typeface="Verdana"/>
              </a:rPr>
              <a:t>October</a:t>
            </a:r>
            <a:r>
              <a:rPr lang="es-ES" sz="2400" b="0" u="none" dirty="0" smtClean="0">
                <a:solidFill>
                  <a:srgbClr val="0F5BA3"/>
                </a:solidFill>
                <a:latin typeface="Verdana"/>
                <a:cs typeface="Verdana"/>
              </a:rPr>
              <a:t> 1, 2012</a:t>
            </a:r>
            <a:endParaRPr lang="en-US" sz="2400" b="0" u="none" dirty="0">
              <a:solidFill>
                <a:srgbClr val="0F5BA3"/>
              </a:solidFill>
              <a:latin typeface="Verdana"/>
              <a:cs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483768" y="6462713"/>
            <a:ext cx="5473700" cy="395287"/>
          </a:xfrm>
        </p:spPr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5229200"/>
            <a:ext cx="6768752" cy="132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rgbClr val="0F5BA3"/>
                </a:solidFill>
                <a:latin typeface="Verdana"/>
                <a:cs typeface="Verdana"/>
              </a:rPr>
              <a:t>Work </a:t>
            </a:r>
            <a:r>
              <a:rPr lang="en-US" sz="2400" u="none" dirty="0" err="1">
                <a:solidFill>
                  <a:srgbClr val="0F5BA3"/>
                </a:solidFill>
                <a:latin typeface="Verdana"/>
                <a:cs typeface="Verdana"/>
              </a:rPr>
              <a:t>programme</a:t>
            </a:r>
            <a:r>
              <a:rPr lang="en-US" sz="2400" u="none" dirty="0">
                <a:solidFill>
                  <a:srgbClr val="0F5BA3"/>
                </a:solidFill>
                <a:latin typeface="Verdana"/>
                <a:cs typeface="Verdana"/>
              </a:rPr>
              <a:t> topic </a:t>
            </a:r>
            <a:r>
              <a:rPr lang="en-US" sz="2400" u="none" dirty="0" smtClean="0">
                <a:solidFill>
                  <a:srgbClr val="0F5BA3"/>
                </a:solidFill>
                <a:latin typeface="Verdana"/>
                <a:cs typeface="Verdana"/>
              </a:rPr>
              <a:t>addressed:</a:t>
            </a:r>
            <a:endParaRPr lang="en-US" sz="2400" u="none" dirty="0">
              <a:solidFill>
                <a:srgbClr val="0F5BA3"/>
              </a:solidFill>
              <a:latin typeface="Verdana"/>
              <a:cs typeface="Verdana"/>
            </a:endParaRPr>
          </a:p>
          <a:p>
            <a:r>
              <a:rPr lang="en-US" sz="2000" b="0" u="none" dirty="0">
                <a:solidFill>
                  <a:schemeClr val="accent1"/>
                </a:solidFill>
                <a:latin typeface="Verdana"/>
                <a:cs typeface="Verdana"/>
              </a:rPr>
              <a:t>Objective-ICT-2011.1.6 c) Fire </a:t>
            </a:r>
            <a:r>
              <a:rPr lang="en-US" sz="2000" b="0" u="none" dirty="0" smtClean="0">
                <a:solidFill>
                  <a:schemeClr val="accent1"/>
                </a:solidFill>
                <a:latin typeface="Verdana"/>
                <a:cs typeface="Verdana"/>
              </a:rPr>
              <a:t>Experimentation</a:t>
            </a:r>
          </a:p>
          <a:p>
            <a:endParaRPr lang="en-US" sz="2000" b="0" u="none" dirty="0" smtClean="0">
              <a:solidFill>
                <a:schemeClr val="accent1"/>
              </a:solidFill>
              <a:latin typeface="Verdana"/>
              <a:cs typeface="Verdana"/>
            </a:endParaRPr>
          </a:p>
          <a:p>
            <a:r>
              <a:rPr lang="en-US" sz="2000" u="none" dirty="0" smtClean="0">
                <a:solidFill>
                  <a:srgbClr val="0F5BA3"/>
                </a:solidFill>
                <a:latin typeface="Verdana"/>
                <a:cs typeface="Verdana"/>
              </a:rPr>
              <a:t>Web site: </a:t>
            </a:r>
            <a:r>
              <a:rPr lang="en-US" sz="1800" b="0" u="none" dirty="0" smtClean="0">
                <a:solidFill>
                  <a:schemeClr val="accent1"/>
                </a:solidFill>
                <a:latin typeface="Verdana"/>
                <a:cs typeface="Verdana"/>
              </a:rPr>
              <a:t>http://eco2clouds.eu</a:t>
            </a:r>
            <a:endParaRPr lang="en-US" sz="2000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406819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850" y="1772816"/>
            <a:ext cx="5184254" cy="4392487"/>
          </a:xfrm>
        </p:spPr>
        <p:txBody>
          <a:bodyPr/>
          <a:lstStyle/>
          <a:p>
            <a:r>
              <a:rPr lang="en-US" dirty="0" smtClean="0"/>
              <a:t>Further information:</a:t>
            </a:r>
          </a:p>
          <a:p>
            <a:pPr marL="400050" lvl="1" indent="0">
              <a:buNone/>
            </a:pPr>
            <a:r>
              <a:rPr lang="en-US" dirty="0" smtClean="0">
                <a:hlinkClick r:id="rId2"/>
              </a:rPr>
              <a:t>http:</a:t>
            </a:r>
            <a:r>
              <a:rPr lang="en-US" smtClean="0">
                <a:hlinkClick r:id="rId2"/>
              </a:rPr>
              <a:t>/</a:t>
            </a:r>
            <a:r>
              <a:rPr lang="en-US" smtClean="0">
                <a:hlinkClick r:id="rId2"/>
              </a:rPr>
              <a:t>/eco2clouds.eu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r>
              <a:rPr lang="en-GB" dirty="0" smtClean="0"/>
              <a:t>Contact – project coordinator:</a:t>
            </a:r>
            <a:endParaRPr lang="en-GB" dirty="0"/>
          </a:p>
          <a:p>
            <a:pPr marL="400050" lvl="1" indent="0">
              <a:buNone/>
            </a:pPr>
            <a:r>
              <a:rPr lang="en-US" dirty="0" smtClean="0"/>
              <a:t>Julia </a:t>
            </a:r>
            <a:r>
              <a:rPr lang="en-US" dirty="0"/>
              <a:t>Wells,</a:t>
            </a:r>
            <a:r>
              <a:rPr lang="en-GB" dirty="0"/>
              <a:t> Atos Spain</a:t>
            </a:r>
          </a:p>
          <a:p>
            <a:pPr lvl="1" indent="-342900"/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396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458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78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589713" cy="838200"/>
          </a:xfrm>
        </p:spPr>
        <p:txBody>
          <a:bodyPr/>
          <a:lstStyle/>
          <a:p>
            <a:r>
              <a:rPr lang="es-ES" dirty="0">
                <a:latin typeface="Impact" charset="0"/>
              </a:rPr>
              <a:t>Project </a:t>
            </a:r>
            <a:r>
              <a:rPr lang="es-ES" dirty="0" err="1">
                <a:latin typeface="Impact" charset="0"/>
              </a:rPr>
              <a:t>overview</a:t>
            </a:r>
            <a:r>
              <a:rPr lang="es-ES" dirty="0">
                <a:latin typeface="Impact" charset="0"/>
              </a:rPr>
              <a:t> (</a:t>
            </a:r>
            <a:r>
              <a:rPr lang="es-ES" dirty="0" smtClean="0">
                <a:latin typeface="Impact" charset="0"/>
              </a:rPr>
              <a:t>i): </a:t>
            </a:r>
            <a:r>
              <a:rPr lang="es-ES" dirty="0" err="1" smtClean="0">
                <a:latin typeface="Impact" charset="0"/>
              </a:rPr>
              <a:t>Objectives</a:t>
            </a:r>
            <a:endParaRPr lang="es-ES" dirty="0">
              <a:latin typeface="Impac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96752"/>
            <a:ext cx="7704856" cy="108012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800" dirty="0" smtClean="0"/>
              <a:t>Develop </a:t>
            </a:r>
            <a:r>
              <a:rPr lang="en-US" sz="2900" b="1" dirty="0">
                <a:solidFill>
                  <a:srgbClr val="0F5BA3"/>
                </a:solidFill>
              </a:rPr>
              <a:t>key metrics to express energy consumption and CO</a:t>
            </a:r>
            <a:r>
              <a:rPr lang="en-GB" sz="2900" b="1" dirty="0">
                <a:solidFill>
                  <a:srgbClr val="0F5BA3"/>
                </a:solidFill>
              </a:rPr>
              <a:t>2 </a:t>
            </a:r>
            <a:r>
              <a:rPr lang="en-US" sz="2900" b="1" dirty="0">
                <a:solidFill>
                  <a:srgbClr val="0F5BA3"/>
                </a:solidFill>
              </a:rPr>
              <a:t>footprint</a:t>
            </a:r>
            <a:r>
              <a:rPr lang="en-US" sz="2900" b="1" dirty="0"/>
              <a:t> </a:t>
            </a:r>
            <a:r>
              <a:rPr lang="en-US" sz="2800" dirty="0"/>
              <a:t>of Cloud facilities and applications to support </a:t>
            </a:r>
            <a:r>
              <a:rPr lang="en-US" sz="2800" b="1" dirty="0">
                <a:solidFill>
                  <a:srgbClr val="0F5BA3"/>
                </a:solidFill>
              </a:rPr>
              <a:t>application deployment strategies</a:t>
            </a:r>
            <a:r>
              <a:rPr lang="en-US" sz="2800" dirty="0">
                <a:solidFill>
                  <a:srgbClr val="0F5BA3"/>
                </a:solidFill>
              </a:rPr>
              <a:t> </a:t>
            </a:r>
            <a:r>
              <a:rPr lang="en-US" sz="2800" dirty="0"/>
              <a:t>and quantification of their </a:t>
            </a:r>
            <a:r>
              <a:rPr lang="en-US" sz="2800" b="1" dirty="0">
                <a:solidFill>
                  <a:srgbClr val="0F5BA3"/>
                </a:solidFill>
              </a:rPr>
              <a:t>environmental impact</a:t>
            </a:r>
            <a:r>
              <a:rPr lang="en-US" sz="2800" b="1" dirty="0" smtClean="0">
                <a:solidFill>
                  <a:srgbClr val="0F5BA3"/>
                </a:solidFill>
              </a:rPr>
              <a:t>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Pernici - EuroEcoDC, Karlsruhe, Sept. 30, 2013      © ECO2CLouds Team</a:t>
            </a:r>
            <a:endParaRPr lang="es-E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1" y="2390399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1" y="3758551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115616" y="2348880"/>
            <a:ext cx="777686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n-US" b="0" u="none" dirty="0" smtClean="0"/>
              <a:t>Create an </a:t>
            </a:r>
            <a:r>
              <a:rPr lang="en-US" u="none" dirty="0" smtClean="0">
                <a:solidFill>
                  <a:srgbClr val="0F5BA3"/>
                </a:solidFill>
              </a:rPr>
              <a:t>optimization and deployment model </a:t>
            </a:r>
            <a:r>
              <a:rPr lang="en-US" b="0" u="none" dirty="0" smtClean="0"/>
              <a:t>to generate configurations which </a:t>
            </a:r>
            <a:r>
              <a:rPr lang="en-US" u="none" dirty="0" smtClean="0">
                <a:solidFill>
                  <a:srgbClr val="0F5BA3"/>
                </a:solidFill>
              </a:rPr>
              <a:t>reduce the environmental impact</a:t>
            </a:r>
            <a:r>
              <a:rPr lang="en-US" b="0" u="none" dirty="0" smtClean="0">
                <a:solidFill>
                  <a:srgbClr val="0F5BA3"/>
                </a:solidFill>
              </a:rPr>
              <a:t> </a:t>
            </a:r>
            <a:r>
              <a:rPr lang="en-US" b="0" u="none" dirty="0" smtClean="0"/>
              <a:t>when the workload is mapped to infrastructure and Virtual Machine (VM) level.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3617729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Design </a:t>
            </a:r>
            <a:r>
              <a:rPr lang="en-US" sz="2000" u="none" dirty="0">
                <a:solidFill>
                  <a:srgbClr val="0F5B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innovative deployment strategies</a:t>
            </a:r>
            <a:r>
              <a:rPr lang="en-US" sz="2000" b="0" u="none" dirty="0">
                <a:solidFill>
                  <a:srgbClr val="0F5B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en-US" sz="2000" b="0" u="none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sustainable federated Cloud sourcing while supporting adaptation mechanisms that can </a:t>
            </a:r>
            <a:r>
              <a:rPr lang="en-US" sz="2000" u="none" dirty="0">
                <a:solidFill>
                  <a:srgbClr val="0F5B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perform changes to running applications based on energy consumption and carbon emissions.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68882"/>
            <a:ext cx="1745590" cy="192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6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20689"/>
            <a:ext cx="7200478" cy="504056"/>
          </a:xfrm>
        </p:spPr>
        <p:txBody>
          <a:bodyPr/>
          <a:lstStyle/>
          <a:p>
            <a:r>
              <a:rPr lang="es-ES" dirty="0" smtClean="0">
                <a:solidFill>
                  <a:srgbClr val="0F5BA3"/>
                </a:solidFill>
              </a:rPr>
              <a:t>Project </a:t>
            </a:r>
            <a:r>
              <a:rPr lang="es-ES" dirty="0" err="1" smtClean="0">
                <a:solidFill>
                  <a:srgbClr val="0F5BA3"/>
                </a:solidFill>
              </a:rPr>
              <a:t>overview</a:t>
            </a:r>
            <a:r>
              <a:rPr lang="es-ES" dirty="0" smtClean="0">
                <a:solidFill>
                  <a:srgbClr val="0F5BA3"/>
                </a:solidFill>
              </a:rPr>
              <a:t> (ii): </a:t>
            </a:r>
            <a:r>
              <a:rPr lang="es-ES" dirty="0" err="1" smtClean="0">
                <a:solidFill>
                  <a:srgbClr val="0F5BA3"/>
                </a:solidFill>
              </a:rPr>
              <a:t>objectives</a:t>
            </a:r>
            <a:endParaRPr lang="es-ES" dirty="0">
              <a:solidFill>
                <a:srgbClr val="0F5B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10081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Create </a:t>
            </a:r>
            <a:r>
              <a:rPr lang="en-US" b="1" dirty="0">
                <a:solidFill>
                  <a:srgbClr val="0F5BA3"/>
                </a:solidFill>
              </a:rPr>
              <a:t>extensions</a:t>
            </a:r>
            <a:r>
              <a:rPr lang="en-US" dirty="0"/>
              <a:t> to the Cloud application programming interface and mechanisms to </a:t>
            </a:r>
            <a:r>
              <a:rPr lang="en-US" b="1" dirty="0">
                <a:solidFill>
                  <a:srgbClr val="0F5BA3"/>
                </a:solidFill>
              </a:rPr>
              <a:t>expose eco-metrics </a:t>
            </a:r>
            <a:r>
              <a:rPr lang="en-US" dirty="0" smtClean="0"/>
              <a:t>at </a:t>
            </a:r>
            <a:r>
              <a:rPr lang="en-US" dirty="0"/>
              <a:t>the levels of applications, infrastructure and VM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Pernici - EuroEcoDC, Karlsruhe, Sept. 30, 2013      © ECO2CLouds Team</a:t>
            </a:r>
            <a:endParaRPr lang="es-E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3" y="2492896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8354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71600" y="2276872"/>
            <a:ext cx="770485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lvl="0" indent="0">
              <a:buNone/>
            </a:pPr>
            <a:r>
              <a:rPr lang="en-US" b="0" u="none" dirty="0"/>
              <a:t>Complete implementations to </a:t>
            </a:r>
            <a:r>
              <a:rPr lang="en-US" u="none" dirty="0">
                <a:solidFill>
                  <a:srgbClr val="0F5BA3"/>
                </a:solidFill>
              </a:rPr>
              <a:t>collect key eco-metrics </a:t>
            </a:r>
            <a:r>
              <a:rPr lang="en-US" b="0" u="none" dirty="0"/>
              <a:t>at VM and infrastructure level by </a:t>
            </a:r>
            <a:r>
              <a:rPr lang="en-US" u="none" dirty="0">
                <a:solidFill>
                  <a:srgbClr val="0F5BA3"/>
                </a:solidFill>
              </a:rPr>
              <a:t>leveraging consumption probes</a:t>
            </a:r>
            <a:r>
              <a:rPr lang="en-US" b="0" u="none" dirty="0"/>
              <a:t> of physical nodes and assigning the measured consumption to virtual machines in a Cloud infrastructure.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71600" y="364792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 software to </a:t>
            </a:r>
            <a:r>
              <a:rPr lang="en-US" sz="2000" u="none" dirty="0">
                <a:solidFill>
                  <a:srgbClr val="0F5B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 the optimization and deployment models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 while ensuring infrastructure support for the deployment models and adaptation process.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501317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Validate 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the effectiveness of the proposed optimization and deployment models and adaptation process through </a:t>
            </a:r>
            <a:r>
              <a:rPr lang="en-US" sz="2000" u="none" dirty="0">
                <a:solidFill>
                  <a:srgbClr val="0F5B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challenging application case studies</a:t>
            </a:r>
          </a:p>
        </p:txBody>
      </p:sp>
    </p:spTree>
    <p:extLst>
      <p:ext uri="{BB962C8B-B14F-4D97-AF65-F5344CB8AC3E}">
        <p14:creationId xmlns:p14="http://schemas.microsoft.com/office/powerpoint/2010/main" val="425482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4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20688"/>
            <a:ext cx="6589713" cy="838200"/>
          </a:xfrm>
        </p:spPr>
        <p:txBody>
          <a:bodyPr/>
          <a:lstStyle/>
          <a:p>
            <a:r>
              <a:rPr lang="es-ES" dirty="0" smtClean="0">
                <a:solidFill>
                  <a:srgbClr val="0F5BA3"/>
                </a:solidFill>
              </a:rPr>
              <a:t>Project </a:t>
            </a:r>
            <a:r>
              <a:rPr lang="es-ES" dirty="0" err="1" smtClean="0">
                <a:solidFill>
                  <a:srgbClr val="0F5BA3"/>
                </a:solidFill>
              </a:rPr>
              <a:t>overview</a:t>
            </a:r>
            <a:r>
              <a:rPr lang="es-ES" dirty="0" smtClean="0">
                <a:solidFill>
                  <a:srgbClr val="0F5BA3"/>
                </a:solidFill>
              </a:rPr>
              <a:t> (iii)</a:t>
            </a:r>
            <a:endParaRPr lang="es-ES" dirty="0">
              <a:solidFill>
                <a:srgbClr val="0F5B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676456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000" b="1" dirty="0" smtClean="0"/>
              <a:t>Overview of S&amp;T Approach</a:t>
            </a:r>
          </a:p>
          <a:p>
            <a:r>
              <a:rPr lang="en-GB" sz="2000" b="1" dirty="0" smtClean="0">
                <a:solidFill>
                  <a:srgbClr val="0F5BA3"/>
                </a:solidFill>
              </a:rPr>
              <a:t>Evaluate current Cloud sourcing practices and deployment strategies</a:t>
            </a:r>
          </a:p>
          <a:p>
            <a:pPr lvl="2"/>
            <a:r>
              <a:rPr lang="en-GB" sz="1800" dirty="0" smtClean="0"/>
              <a:t>Mechanisms for monitoring of energy consumption and CO</a:t>
            </a:r>
            <a:r>
              <a:rPr lang="en-GB" sz="1800" baseline="-25000" dirty="0" smtClean="0"/>
              <a:t>2 </a:t>
            </a:r>
            <a:r>
              <a:rPr lang="en-GB" sz="1800" dirty="0" smtClean="0"/>
              <a:t>footprint</a:t>
            </a:r>
          </a:p>
          <a:p>
            <a:pPr lvl="2"/>
            <a:r>
              <a:rPr lang="en-GB" sz="1800" dirty="0" smtClean="0"/>
              <a:t>Identify other factors such as SLAs, cost, </a:t>
            </a:r>
            <a:r>
              <a:rPr lang="en-GB" sz="1800" dirty="0" err="1" smtClean="0"/>
              <a:t>QoS</a:t>
            </a:r>
            <a:r>
              <a:rPr lang="en-GB" sz="1800" dirty="0" smtClean="0"/>
              <a:t> etc</a:t>
            </a:r>
          </a:p>
          <a:p>
            <a:r>
              <a:rPr lang="en-GB" sz="2000" b="1" dirty="0" smtClean="0">
                <a:solidFill>
                  <a:srgbClr val="0F5BA3"/>
                </a:solidFill>
              </a:rPr>
              <a:t>Investigate novel approaches  </a:t>
            </a:r>
          </a:p>
          <a:p>
            <a:pPr lvl="2"/>
            <a:r>
              <a:rPr lang="en-GB" sz="1800" dirty="0" smtClean="0"/>
              <a:t>Mechanisms for monitoring</a:t>
            </a:r>
          </a:p>
          <a:p>
            <a:pPr lvl="3"/>
            <a:r>
              <a:rPr lang="en-GB" sz="1800" dirty="0" smtClean="0"/>
              <a:t>Energy consumption (applications, Cloud resources)</a:t>
            </a:r>
          </a:p>
          <a:p>
            <a:pPr lvl="3"/>
            <a:r>
              <a:rPr lang="en-GB" sz="1800" dirty="0" smtClean="0"/>
              <a:t>environmental impact (i.e. CO</a:t>
            </a:r>
            <a:r>
              <a:rPr lang="en-GB" sz="1800" baseline="-25000" dirty="0" smtClean="0"/>
              <a:t>2 </a:t>
            </a:r>
            <a:r>
              <a:rPr lang="en-GB" sz="1800" dirty="0" smtClean="0"/>
              <a:t>footprint) of Cloud deployment</a:t>
            </a:r>
          </a:p>
          <a:p>
            <a:pPr lvl="2"/>
            <a:r>
              <a:rPr lang="en-GB" sz="1800" dirty="0" smtClean="0"/>
              <a:t>Application deployment optimization and adaptation strategies</a:t>
            </a:r>
          </a:p>
          <a:p>
            <a:r>
              <a:rPr lang="en-GB" sz="2000" b="1" dirty="0" smtClean="0">
                <a:solidFill>
                  <a:srgbClr val="0F5BA3"/>
                </a:solidFill>
              </a:rPr>
              <a:t>Bridge the gap between</a:t>
            </a:r>
            <a:r>
              <a:rPr lang="en-GB" sz="2000" dirty="0" smtClean="0"/>
              <a:t>	</a:t>
            </a:r>
          </a:p>
          <a:p>
            <a:pPr lvl="2"/>
            <a:r>
              <a:rPr lang="en-GB" sz="1800" dirty="0" smtClean="0"/>
              <a:t>Availability of energy consumption data (applications, Cloud infrastructure)</a:t>
            </a:r>
          </a:p>
          <a:p>
            <a:pPr lvl="2"/>
            <a:r>
              <a:rPr lang="en-GB" sz="1800" dirty="0" smtClean="0"/>
              <a:t>Capability to formulate deployment strategies for energy efficient utilization of Cloud resources</a:t>
            </a:r>
            <a:endParaRPr lang="en-US" sz="18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Pernici - EuroEcoDC, Karlsruhe, Sept. 30, 2013      © ECO2CLouds Team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80"/>
            <a:ext cx="173577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3850" y="836613"/>
            <a:ext cx="6589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200" b="0" u="none" dirty="0">
                <a:solidFill>
                  <a:srgbClr val="0A70B2"/>
                </a:solidFill>
                <a:latin typeface="Impact" charset="0"/>
              </a:rPr>
              <a:t>How to experiment </a:t>
            </a:r>
            <a:r>
              <a:rPr lang="en-US" sz="2200" b="0" u="none" dirty="0" smtClean="0">
                <a:solidFill>
                  <a:srgbClr val="0A70B2"/>
                </a:solidFill>
                <a:latin typeface="Impact" charset="0"/>
              </a:rPr>
              <a:t>with the ideas of ECO2Clouds </a:t>
            </a:r>
            <a:r>
              <a:rPr lang="en-US" sz="2200" b="0" u="none" dirty="0">
                <a:solidFill>
                  <a:srgbClr val="0A70B2"/>
                </a:solidFill>
                <a:latin typeface="Impact" charset="0"/>
              </a:rPr>
              <a:t>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850" y="1484784"/>
            <a:ext cx="8229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b="0" u="none" dirty="0">
                <a:solidFill>
                  <a:srgbClr val="000000"/>
                </a:solidFill>
              </a:rPr>
              <a:t>ECO</a:t>
            </a:r>
            <a:r>
              <a:rPr lang="en-US" sz="2000" b="0" u="none" baseline="-33000" dirty="0">
                <a:solidFill>
                  <a:srgbClr val="000000"/>
                </a:solidFill>
              </a:rPr>
              <a:t>2</a:t>
            </a:r>
            <a:r>
              <a:rPr lang="en-US" sz="2000" b="0" u="none" dirty="0">
                <a:solidFill>
                  <a:srgbClr val="000000"/>
                </a:solidFill>
              </a:rPr>
              <a:t>Clouds will extend the BonFIRE </a:t>
            </a:r>
            <a:r>
              <a:rPr lang="en-US" sz="2000" b="0" u="none" dirty="0" err="1">
                <a:solidFill>
                  <a:srgbClr val="000000"/>
                </a:solidFill>
              </a:rPr>
              <a:t>testbed</a:t>
            </a:r>
            <a:r>
              <a:rPr lang="en-US" sz="2000" b="0" u="none" dirty="0">
                <a:solidFill>
                  <a:srgbClr val="000000"/>
                </a:solidFill>
              </a:rPr>
              <a:t> for experiments.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2"/>
              <a:buChar char=""/>
            </a:pPr>
            <a:r>
              <a:rPr lang="en-US" sz="2000" b="0" u="none" dirty="0">
                <a:solidFill>
                  <a:srgbClr val="000000"/>
                </a:solidFill>
              </a:rPr>
              <a:t>Hardware probes to monitor energy consumption of as much of the local infrastructure as possible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2"/>
              <a:buChar char=""/>
            </a:pPr>
            <a:r>
              <a:rPr lang="en-US" sz="2000" b="0" u="none" dirty="0" smtClean="0">
                <a:solidFill>
                  <a:srgbClr val="000000"/>
                </a:solidFill>
              </a:rPr>
              <a:t>Software </a:t>
            </a:r>
            <a:r>
              <a:rPr lang="en-US" sz="2000" b="0" u="none" dirty="0">
                <a:solidFill>
                  <a:srgbClr val="000000"/>
                </a:solidFill>
              </a:rPr>
              <a:t>probes to monitor VM usage of hardware resources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Verdana" charset="0"/>
              <a:buChar char="•"/>
            </a:pPr>
            <a:r>
              <a:rPr lang="en-US" sz="2000" b="0" u="none" dirty="0">
                <a:solidFill>
                  <a:srgbClr val="000000"/>
                </a:solidFill>
              </a:rPr>
              <a:t>BonFIRE APIs to be extended to support this use-case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2"/>
              <a:buChar char=""/>
            </a:pPr>
            <a:r>
              <a:rPr lang="en-US" sz="2000" b="0" u="none" dirty="0" err="1">
                <a:solidFill>
                  <a:srgbClr val="000000"/>
                </a:solidFill>
              </a:rPr>
              <a:t>Testbed</a:t>
            </a:r>
            <a:r>
              <a:rPr lang="en-US" sz="2000" b="0" u="none" dirty="0">
                <a:solidFill>
                  <a:srgbClr val="000000"/>
                </a:solidFill>
              </a:rPr>
              <a:t> API accessed through experiment manager to expose energy sourcing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2"/>
              <a:buChar char=""/>
            </a:pPr>
            <a:r>
              <a:rPr lang="en-US" sz="2000" b="0" u="none" dirty="0">
                <a:solidFill>
                  <a:srgbClr val="000000"/>
                </a:solidFill>
              </a:rPr>
              <a:t>Monitoring infrastructure to expose energy related metrics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buFont typeface="Verdana" charset="0"/>
              <a:buChar char="•"/>
            </a:pPr>
            <a:r>
              <a:rPr lang="en-US" sz="1800" b="0" u="none" dirty="0">
                <a:solidFill>
                  <a:srgbClr val="000000"/>
                </a:solidFill>
              </a:rPr>
              <a:t>VM metrics as viewed by the host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buFont typeface="Verdana" charset="0"/>
              <a:buChar char="•"/>
            </a:pPr>
            <a:r>
              <a:rPr lang="en-US" sz="1800" b="0" u="none" dirty="0">
                <a:solidFill>
                  <a:srgbClr val="000000"/>
                </a:solidFill>
              </a:rPr>
              <a:t>Energy consumption of the host and of the infrastructure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endParaRPr lang="en-US" sz="1800" b="0" u="none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4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323850" y="836613"/>
            <a:ext cx="6589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200" b="0" u="none">
                <a:solidFill>
                  <a:srgbClr val="0A70B2"/>
                </a:solidFill>
                <a:latin typeface="Impact" charset="0"/>
              </a:rPr>
              <a:t>How to optimize cloud sourcing to take into account CO</a:t>
            </a:r>
            <a:r>
              <a:rPr lang="en-US" sz="2200" b="0" u="none" baseline="-33000">
                <a:solidFill>
                  <a:srgbClr val="0A70B2"/>
                </a:solidFill>
                <a:latin typeface="Impact" charset="0"/>
              </a:rPr>
              <a:t>2</a:t>
            </a:r>
            <a:r>
              <a:rPr lang="en-US" sz="2200" b="0" u="none">
                <a:solidFill>
                  <a:srgbClr val="0A70B2"/>
                </a:solidFill>
                <a:latin typeface="Impact" charset="0"/>
              </a:rPr>
              <a:t> impact ?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8229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b="0" u="none">
                <a:solidFill>
                  <a:srgbClr val="000000"/>
                </a:solidFill>
              </a:rPr>
              <a:t>Cloud providers need to expose CO</a:t>
            </a:r>
            <a:r>
              <a:rPr lang="en-US" sz="2000" b="0" u="none" baseline="-33000">
                <a:solidFill>
                  <a:srgbClr val="000000"/>
                </a:solidFill>
              </a:rPr>
              <a:t>2</a:t>
            </a:r>
            <a:r>
              <a:rPr lang="en-US" sz="2000" b="0" u="none">
                <a:solidFill>
                  <a:srgbClr val="000000"/>
                </a:solidFill>
              </a:rPr>
              <a:t> information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0"/>
              <a:buChar char=""/>
            </a:pPr>
            <a:r>
              <a:rPr lang="en-US" sz="2000" b="0" u="none">
                <a:solidFill>
                  <a:srgbClr val="000000"/>
                </a:solidFill>
              </a:rPr>
              <a:t>Providers able to expose or quote estimated CO</a:t>
            </a:r>
            <a:r>
              <a:rPr lang="en-US" sz="2000" b="0" u="none" baseline="-33000">
                <a:solidFill>
                  <a:srgbClr val="000000"/>
                </a:solidFill>
              </a:rPr>
              <a:t>2</a:t>
            </a:r>
            <a:r>
              <a:rPr lang="en-US" sz="2000" b="0" u="none">
                <a:solidFill>
                  <a:srgbClr val="000000"/>
                </a:solidFill>
              </a:rPr>
              <a:t> consumption according to VM size and usage metrics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0"/>
              <a:buChar char=""/>
            </a:pPr>
            <a:r>
              <a:rPr lang="en-US" sz="2000" b="0" u="none">
                <a:solidFill>
                  <a:srgbClr val="000000"/>
                </a:solidFill>
              </a:rPr>
              <a:t>Users get billed for the CO</a:t>
            </a:r>
            <a:r>
              <a:rPr lang="en-US" sz="2000" b="0" u="none" baseline="-33000">
                <a:solidFill>
                  <a:srgbClr val="000000"/>
                </a:solidFill>
              </a:rPr>
              <a:t>2</a:t>
            </a:r>
            <a:r>
              <a:rPr lang="en-US" sz="2000" b="0" u="none">
                <a:solidFill>
                  <a:srgbClr val="000000"/>
                </a:solidFill>
              </a:rPr>
              <a:t> impact of their cloud usage in proportion to CPU, memory, network and disk IO of their usage</a:t>
            </a:r>
          </a:p>
          <a:p>
            <a:pPr lvl="2" eaLnBrk="1" hangingPunct="1">
              <a:lnSpc>
                <a:spcPct val="100000"/>
              </a:lnSpc>
              <a:spcBef>
                <a:spcPts val="500"/>
              </a:spcBef>
              <a:buFont typeface="Times New Roman" charset="0"/>
              <a:buChar char="•"/>
            </a:pPr>
            <a:r>
              <a:rPr lang="en-US" sz="1800" b="0" u="none">
                <a:solidFill>
                  <a:srgbClr val="000000"/>
                </a:solidFill>
              </a:rPr>
              <a:t>No attempt to expose the physical reality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0"/>
              <a:buChar char=""/>
            </a:pPr>
            <a:r>
              <a:rPr lang="en-US" sz="2000" b="0" u="none">
                <a:solidFill>
                  <a:srgbClr val="000000"/>
                </a:solidFill>
              </a:rPr>
              <a:t>Providers guarantee all CO</a:t>
            </a:r>
            <a:r>
              <a:rPr lang="en-US" sz="2000" b="0" u="none" baseline="-33000">
                <a:solidFill>
                  <a:srgbClr val="000000"/>
                </a:solidFill>
              </a:rPr>
              <a:t>2</a:t>
            </a:r>
            <a:r>
              <a:rPr lang="en-US" sz="2000" b="0" u="none">
                <a:solidFill>
                  <a:srgbClr val="000000"/>
                </a:solidFill>
              </a:rPr>
              <a:t> costs are billed to users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buFont typeface="Verdana" charset="0"/>
              <a:buChar char="•"/>
            </a:pPr>
            <a:r>
              <a:rPr lang="en-US" sz="1800" b="0" u="none">
                <a:solidFill>
                  <a:srgbClr val="000000"/>
                </a:solidFill>
              </a:rPr>
              <a:t>Metered electricity consumption, matched to energy sourcing information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Verdana" charset="0"/>
              <a:buChar char="•"/>
            </a:pPr>
            <a:r>
              <a:rPr lang="en-US" sz="2000" b="0" u="none">
                <a:solidFill>
                  <a:srgbClr val="000000"/>
                </a:solidFill>
              </a:rPr>
              <a:t>An optimizer uses CO</a:t>
            </a:r>
            <a:r>
              <a:rPr lang="en-US" sz="2000" b="0" u="none" baseline="-33000">
                <a:solidFill>
                  <a:srgbClr val="000000"/>
                </a:solidFill>
              </a:rPr>
              <a:t>2</a:t>
            </a:r>
            <a:r>
              <a:rPr lang="en-US" sz="2000" b="0" u="none">
                <a:solidFill>
                  <a:srgbClr val="000000"/>
                </a:solidFill>
              </a:rPr>
              <a:t> information, application profiles and execution constraints to find the best provider of cloud resources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endParaRPr lang="en-US" sz="2000" b="0" u="non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089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23850" y="836613"/>
            <a:ext cx="6589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200" b="0" u="none">
                <a:solidFill>
                  <a:srgbClr val="0A70B2"/>
                </a:solidFill>
                <a:latin typeface="Impact" charset="0"/>
              </a:rPr>
              <a:t>How to experiment with such ideas 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23850" y="1773238"/>
            <a:ext cx="8229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b="0" u="none">
                <a:solidFill>
                  <a:srgbClr val="000000"/>
                </a:solidFill>
              </a:rPr>
              <a:t>ECO</a:t>
            </a:r>
            <a:r>
              <a:rPr lang="en-US" sz="2000" b="0" u="none" baseline="-33000">
                <a:solidFill>
                  <a:srgbClr val="000000"/>
                </a:solidFill>
              </a:rPr>
              <a:t>2</a:t>
            </a:r>
            <a:r>
              <a:rPr lang="en-US" sz="2000" b="0" u="none">
                <a:solidFill>
                  <a:srgbClr val="000000"/>
                </a:solidFill>
              </a:rPr>
              <a:t>Clouds will extend the BonFIRE testbed for experiments.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0"/>
              <a:buChar char=""/>
            </a:pPr>
            <a:r>
              <a:rPr lang="en-US" sz="2000" b="0" u="none">
                <a:solidFill>
                  <a:srgbClr val="000000"/>
                </a:solidFill>
              </a:rPr>
              <a:t>Hardware probes to monitor energy consumption of as much of the local infrastructure as possible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buFont typeface="Verdana" charset="0"/>
              <a:buChar char="•"/>
            </a:pPr>
            <a:r>
              <a:rPr lang="en-US" sz="1800" b="0" u="none">
                <a:solidFill>
                  <a:srgbClr val="000000"/>
                </a:solidFill>
              </a:rPr>
              <a:t>No attempts to monitor network links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0"/>
              <a:buChar char=""/>
            </a:pPr>
            <a:r>
              <a:rPr lang="en-US" sz="2000" b="0" u="none">
                <a:solidFill>
                  <a:srgbClr val="000000"/>
                </a:solidFill>
              </a:rPr>
              <a:t>Software probes to monitor VM usage of hardware resources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Verdana" charset="0"/>
              <a:buChar char="•"/>
            </a:pPr>
            <a:r>
              <a:rPr lang="en-US" sz="2000" b="0" u="none">
                <a:solidFill>
                  <a:srgbClr val="000000"/>
                </a:solidFill>
              </a:rPr>
              <a:t>BonFIRE APIs to be extended to support this use-case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0"/>
              <a:buChar char=""/>
            </a:pPr>
            <a:r>
              <a:rPr lang="en-US" sz="2000" b="0" u="none">
                <a:solidFill>
                  <a:srgbClr val="000000"/>
                </a:solidFill>
              </a:rPr>
              <a:t>Testbed API accessed through experiment manager to expose energy sourcing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SzPct val="85000"/>
              <a:buFont typeface="Wingdings" charset="0"/>
              <a:buChar char=""/>
            </a:pPr>
            <a:r>
              <a:rPr lang="en-US" sz="2000" b="0" u="none">
                <a:solidFill>
                  <a:srgbClr val="000000"/>
                </a:solidFill>
              </a:rPr>
              <a:t>Monitoring infrastructure to expose energy related metrics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buFont typeface="Verdana" charset="0"/>
              <a:buChar char="•"/>
            </a:pPr>
            <a:r>
              <a:rPr lang="en-US" sz="1800" b="0" u="none">
                <a:solidFill>
                  <a:srgbClr val="000000"/>
                </a:solidFill>
              </a:rPr>
              <a:t>VM metrics as viewed by the host</a:t>
            </a:r>
          </a:p>
          <a:p>
            <a:pPr lvl="2" eaLnBrk="1" hangingPunct="1">
              <a:lnSpc>
                <a:spcPct val="100000"/>
              </a:lnSpc>
              <a:spcBef>
                <a:spcPts val="450"/>
              </a:spcBef>
              <a:buFont typeface="Verdana" charset="0"/>
              <a:buChar char="•"/>
            </a:pPr>
            <a:r>
              <a:rPr lang="en-US" sz="1800" b="0" u="none">
                <a:solidFill>
                  <a:srgbClr val="000000"/>
                </a:solidFill>
              </a:rPr>
              <a:t>Energy consumption of the host and of the infrastructure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endParaRPr lang="en-US" sz="1800" b="0" u="none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675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Implementations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287113" cy="4182059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2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9894" y="764704"/>
            <a:ext cx="454323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0A70B2"/>
                </a:solidFill>
                <a:latin typeface="Impact" charset="0"/>
              </a:rPr>
              <a:t>ECO2Clouds </a:t>
            </a:r>
            <a:r>
              <a:rPr lang="es-ES" sz="2200" dirty="0" err="1" smtClean="0">
                <a:solidFill>
                  <a:srgbClr val="0A70B2"/>
                </a:solidFill>
                <a:latin typeface="Impact" charset="0"/>
              </a:rPr>
              <a:t>rationale</a:t>
            </a:r>
            <a:r>
              <a:rPr lang="es-ES" sz="2400" b="0" u="none" dirty="0" smtClean="0"/>
              <a:t> </a:t>
            </a:r>
            <a:r>
              <a:rPr lang="es-ES" sz="2200" dirty="0">
                <a:solidFill>
                  <a:srgbClr val="0A70B2"/>
                </a:solidFill>
                <a:latin typeface="Impact" charset="0"/>
              </a:rPr>
              <a:t>and </a:t>
            </a:r>
            <a:r>
              <a:rPr lang="es-ES" sz="2200" dirty="0" err="1">
                <a:solidFill>
                  <a:srgbClr val="0A70B2"/>
                </a:solidFill>
                <a:latin typeface="Impact" charset="0"/>
              </a:rPr>
              <a:t>motivation</a:t>
            </a:r>
            <a:endParaRPr lang="en-US" sz="2200" dirty="0">
              <a:solidFill>
                <a:srgbClr val="0A70B2"/>
              </a:solidFill>
              <a:latin typeface="Impac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806489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Rapid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proliferation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of </a:t>
            </a:r>
            <a:r>
              <a:rPr lang="es-ES" sz="20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cloud-based</a:t>
            </a:r>
            <a:r>
              <a:rPr lang="es-ES" sz="2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 </a:t>
            </a:r>
            <a:r>
              <a:rPr lang="es-ES" sz="20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infrastructures</a:t>
            </a:r>
            <a:endParaRPr lang="en-US" sz="2000" u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132276"/>
            <a:ext cx="7056784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Ecological</a:t>
            </a:r>
            <a:r>
              <a:rPr lang="es-ES" sz="2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implications</a:t>
            </a:r>
            <a:r>
              <a:rPr lang="es-ES" sz="2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gap in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current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state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art in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research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practice</a:t>
            </a:r>
            <a:endParaRPr lang="en-US" sz="2000" b="0" u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068380"/>
            <a:ext cx="7416824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 date 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little is known about how to incorporate carbon emissions and energy consumption into </a:t>
            </a:r>
            <a:r>
              <a:rPr lang="en-US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application</a:t>
            </a:r>
          </a:p>
          <a:p>
            <a:r>
              <a:rPr lang="en-US" sz="200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development and deployment decision models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192052"/>
            <a:ext cx="7416824" cy="90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Addressing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gap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vital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impact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b="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future</a:t>
            </a:r>
            <a:r>
              <a:rPr lang="es-E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sustainable</a:t>
            </a:r>
            <a:r>
              <a:rPr lang="es-ES" sz="20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20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developments</a:t>
            </a:r>
            <a:endParaRPr lang="es-ES" sz="2000" u="non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2000" b="0" u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59832" y="65200"/>
            <a:ext cx="5649788" cy="1084982"/>
          </a:xfrm>
        </p:spPr>
        <p:txBody>
          <a:bodyPr/>
          <a:lstStyle/>
          <a:p>
            <a:r>
              <a:rPr lang="de-DE" dirty="0" err="1" smtClean="0"/>
              <a:t>Metrics</a:t>
            </a:r>
            <a:r>
              <a:rPr lang="de-DE" dirty="0" smtClean="0"/>
              <a:t>: </a:t>
            </a:r>
            <a:r>
              <a:rPr lang="de-DE" dirty="0" err="1" smtClean="0"/>
              <a:t>Example</a:t>
            </a:r>
            <a:r>
              <a:rPr lang="de-DE" dirty="0" smtClean="0"/>
              <a:t> (Infrastructure)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tenschert\Documents\ECO2Clouds\Meetings\Barcelona\ECO2CloudsInfraMetrics - Kopi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12" y="1137122"/>
            <a:ext cx="9275211" cy="570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971600" y="2060848"/>
            <a:ext cx="158417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971600" y="2881784"/>
            <a:ext cx="1584176" cy="1106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48866" y="2062076"/>
            <a:ext cx="1735102" cy="1925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Energy</a:t>
            </a:r>
            <a:endParaRPr lang="de-DE" dirty="0" smtClean="0"/>
          </a:p>
          <a:p>
            <a:pPr algn="ctr"/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Metrics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971600" y="4581128"/>
            <a:ext cx="1800200" cy="225739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730366" y="4567822"/>
            <a:ext cx="1553602" cy="227069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ECO_others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calculating</a:t>
            </a:r>
            <a:r>
              <a:rPr lang="de-DE" dirty="0" smtClean="0"/>
              <a:t> </a:t>
            </a:r>
            <a:r>
              <a:rPr lang="de-DE" dirty="0" err="1" smtClean="0"/>
              <a:t>metrics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24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23850" y="836613"/>
            <a:ext cx="6589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sz="2200" b="0" u="none">
                <a:solidFill>
                  <a:srgbClr val="0A70B2"/>
                </a:solidFill>
                <a:latin typeface="Impact" charset="0"/>
              </a:rPr>
              <a:t>BonFIRE in a slide</a:t>
            </a:r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323850" y="1773238"/>
            <a:ext cx="3954463" cy="4387850"/>
            <a:chOff x="204" y="1117"/>
            <a:chExt cx="2491" cy="2764"/>
          </a:xfrm>
        </p:grpSpPr>
        <p:pic>
          <p:nvPicPr>
            <p:cNvPr id="615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9643" b="-69643"/>
            <a:stretch>
              <a:fillRect/>
            </a:stretch>
          </p:blipFill>
          <p:spPr bwMode="auto">
            <a:xfrm>
              <a:off x="204" y="1117"/>
              <a:ext cx="2491" cy="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151" name="Text Box 4"/>
            <p:cNvSpPr txBox="1">
              <a:spLocks noChangeArrowheads="1"/>
            </p:cNvSpPr>
            <p:nvPr/>
          </p:nvSpPr>
          <p:spPr bwMode="auto">
            <a:xfrm>
              <a:off x="204" y="1117"/>
              <a:ext cx="2491" cy="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643438" y="1773238"/>
            <a:ext cx="39592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1313" indent="-338138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39775" indent="-282575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US" sz="2000" b="0" u="none">
                <a:solidFill>
                  <a:srgbClr val="000000"/>
                </a:solidFill>
              </a:rPr>
              <a:t>A multi-site cloud facility for applications, services and systems research and experimentation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b="0" u="none">
                <a:solidFill>
                  <a:srgbClr val="000000"/>
                </a:solidFill>
              </a:rPr>
              <a:t>3 testbeds participating in ECO</a:t>
            </a:r>
            <a:r>
              <a:rPr lang="en-US" sz="2000" b="0" u="none" baseline="-33000">
                <a:solidFill>
                  <a:srgbClr val="000000"/>
                </a:solidFill>
              </a:rPr>
              <a:t>2</a:t>
            </a:r>
            <a:r>
              <a:rPr lang="en-US" sz="2000" b="0" u="none">
                <a:solidFill>
                  <a:srgbClr val="000000"/>
                </a:solidFill>
              </a:rPr>
              <a:t>Clouds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b="0" u="none">
                <a:solidFill>
                  <a:srgbClr val="000000"/>
                </a:solidFill>
              </a:rPr>
              <a:t>Founded on 4 principles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charset="0"/>
              <a:buChar char="–"/>
            </a:pPr>
            <a:r>
              <a:rPr lang="en-US" sz="2000" b="0" u="none">
                <a:solidFill>
                  <a:srgbClr val="000000"/>
                </a:solidFill>
              </a:rPr>
              <a:t>Observability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charset="0"/>
              <a:buChar char="–"/>
            </a:pPr>
            <a:r>
              <a:rPr lang="en-US" sz="2000" b="0" u="none">
                <a:solidFill>
                  <a:srgbClr val="000000"/>
                </a:solidFill>
              </a:rPr>
              <a:t>Control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charset="0"/>
              <a:buChar char="–"/>
            </a:pPr>
            <a:r>
              <a:rPr lang="en-US" sz="2000" b="0" u="none">
                <a:solidFill>
                  <a:srgbClr val="000000"/>
                </a:solidFill>
              </a:rPr>
              <a:t>Advanced features</a:t>
            </a:r>
          </a:p>
          <a:p>
            <a:pPr lvl="1" eaLnBrk="1" hangingPunct="1">
              <a:lnSpc>
                <a:spcPct val="100000"/>
              </a:lnSpc>
              <a:spcBef>
                <a:spcPts val="500"/>
              </a:spcBef>
              <a:buFont typeface="Times New Roman" charset="0"/>
              <a:buChar char="–"/>
            </a:pPr>
            <a:r>
              <a:rPr lang="en-US" sz="2000" b="0" u="none">
                <a:solidFill>
                  <a:srgbClr val="000000"/>
                </a:solidFill>
              </a:rPr>
              <a:t>Ease of use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995613" y="6418263"/>
            <a:ext cx="5473700" cy="395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lnSpc>
                <a:spcPct val="80000"/>
              </a:lnSpc>
              <a:spcBef>
                <a:spcPts val="2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 u="sng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0">
                <a:solidFill>
                  <a:srgbClr val="0A70B2"/>
                </a:solidFill>
                <a:latin typeface="Verdana" charset="0"/>
              </a:rPr>
              <a:t>Presenter, Venue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6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B. Pernici - EuroEcoDC, Karlsruhe, Sept. 30, 2013      © ECO2CLouds Team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Mapping achievements with Technical Objectives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1268760"/>
            <a:ext cx="7776864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u="none" dirty="0"/>
              <a:t>T1</a:t>
            </a:r>
            <a:r>
              <a:rPr lang="en-GB" sz="1200" b="1" u="none" dirty="0" smtClean="0"/>
              <a:t>. Create </a:t>
            </a:r>
            <a:r>
              <a:rPr lang="en-GB" sz="1200" b="1" u="none" dirty="0"/>
              <a:t>extensions to the Cloud application programming interface and mechanisms </a:t>
            </a:r>
            <a:r>
              <a:rPr lang="en-GB" sz="1200" b="1" u="none" dirty="0" smtClean="0"/>
              <a:t>to expose </a:t>
            </a:r>
            <a:r>
              <a:rPr lang="en-GB" sz="1200" b="1" u="none" dirty="0"/>
              <a:t>eco-metrics </a:t>
            </a:r>
            <a:r>
              <a:rPr lang="en-GB" sz="1200" b="1" u="none" dirty="0" smtClean="0"/>
              <a:t>(</a:t>
            </a:r>
            <a:r>
              <a:rPr lang="en-GB" sz="1200" b="1" i="1" u="none" dirty="0" smtClean="0"/>
              <a:t>established </a:t>
            </a:r>
            <a:r>
              <a:rPr lang="en-GB" sz="1200" b="1" i="1" u="none" dirty="0"/>
              <a:t>at </a:t>
            </a:r>
            <a:r>
              <a:rPr lang="en-GB" sz="1200" b="1" i="1" u="none" dirty="0" smtClean="0"/>
              <a:t>S1</a:t>
            </a:r>
            <a:r>
              <a:rPr lang="en-GB" sz="1200" b="1" u="none" dirty="0" smtClean="0"/>
              <a:t>) </a:t>
            </a:r>
            <a:r>
              <a:rPr lang="en-GB" sz="1200" b="1" u="none" dirty="0"/>
              <a:t>at the levels of applications, infrastructure </a:t>
            </a:r>
            <a:r>
              <a:rPr lang="en-GB" sz="1200" b="1" u="none" dirty="0" smtClean="0"/>
              <a:t>and VM</a:t>
            </a:r>
          </a:p>
          <a:p>
            <a:r>
              <a:rPr lang="en-GB" sz="1200" u="none" dirty="0" smtClean="0"/>
              <a:t>			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 smtClean="0"/>
              <a:t>Configuration of PDUs (WP5)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 smtClean="0"/>
              <a:t>Extensions </a:t>
            </a:r>
            <a:r>
              <a:rPr lang="en-GB" sz="1200" b="0" u="none" dirty="0"/>
              <a:t>to </a:t>
            </a:r>
            <a:r>
              <a:rPr lang="en-GB" sz="1200" b="0" u="none" dirty="0" err="1"/>
              <a:t>Zabbix</a:t>
            </a:r>
            <a:r>
              <a:rPr lang="en-GB" sz="1200" b="0" u="none" dirty="0"/>
              <a:t> </a:t>
            </a:r>
            <a:r>
              <a:rPr lang="en-GB" sz="1200" b="0" u="none" dirty="0" smtClean="0"/>
              <a:t>API  to expose infrastructure and VM level metrics (WP3 and WP5)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 smtClean="0"/>
              <a:t>Application Dashboard (WP4)</a:t>
            </a:r>
          </a:p>
          <a:p>
            <a:endParaRPr lang="en-GB" sz="1200" b="0" u="none" dirty="0" smtClean="0"/>
          </a:p>
          <a:p>
            <a:r>
              <a:rPr lang="en-GB" sz="1600" b="1" u="none" dirty="0" smtClean="0"/>
              <a:t>T2</a:t>
            </a:r>
            <a:r>
              <a:rPr lang="en-GB" sz="1200" b="1" u="none" dirty="0" smtClean="0"/>
              <a:t>.Complete </a:t>
            </a:r>
            <a:r>
              <a:rPr lang="en-GB" sz="1200" b="1" u="none" dirty="0"/>
              <a:t>implementations to collect key eco-metrics at VM and infrastructure </a:t>
            </a:r>
            <a:r>
              <a:rPr lang="en-GB" sz="1200" b="1" u="none" dirty="0" smtClean="0"/>
              <a:t>level by </a:t>
            </a:r>
            <a:r>
              <a:rPr lang="en-GB" sz="1200" b="1" u="none" dirty="0"/>
              <a:t>leveraging </a:t>
            </a:r>
            <a:r>
              <a:rPr lang="en-GB" sz="1200" b="1" u="none" dirty="0" smtClean="0"/>
              <a:t>consumption </a:t>
            </a:r>
            <a:r>
              <a:rPr lang="en-GB" sz="1200" b="1" u="none" dirty="0"/>
              <a:t>probes of physical nodes and assigning the </a:t>
            </a:r>
            <a:r>
              <a:rPr lang="en-GB" sz="1200" b="1" u="none" dirty="0" smtClean="0"/>
              <a:t>measured consumption </a:t>
            </a:r>
            <a:r>
              <a:rPr lang="en-GB" sz="1200" b="1" u="none" dirty="0"/>
              <a:t>to virtual machines in a Cloud </a:t>
            </a:r>
            <a:r>
              <a:rPr lang="en-GB" sz="1200" b="1" u="none" dirty="0" smtClean="0"/>
              <a:t>infrastructure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200" u="non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 smtClean="0"/>
              <a:t>Collection and calculation of infrastructure related eco-metrics data (WP3)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/>
              <a:t>Extensions to </a:t>
            </a:r>
            <a:r>
              <a:rPr lang="en-GB" sz="1200" b="0" u="none" dirty="0" err="1"/>
              <a:t>Zabbix</a:t>
            </a:r>
            <a:r>
              <a:rPr lang="en-GB" sz="1200" b="0" u="none" dirty="0"/>
              <a:t> API  (WP3 and WP5</a:t>
            </a:r>
            <a:r>
              <a:rPr lang="en-GB" sz="1200" b="0" u="none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/>
              <a:t>Accounting service </a:t>
            </a:r>
            <a:r>
              <a:rPr lang="en-GB" sz="1200" b="0" u="none" dirty="0" smtClean="0"/>
              <a:t>(</a:t>
            </a:r>
            <a:r>
              <a:rPr lang="en-GB" sz="1200" b="0" u="none" dirty="0"/>
              <a:t>WP4</a:t>
            </a:r>
            <a:r>
              <a:rPr lang="en-GB" sz="1200" b="0" u="none" dirty="0" smtClean="0"/>
              <a:t>)</a:t>
            </a:r>
            <a:endParaRPr lang="en-GB" sz="1200" b="0" u="none" dirty="0"/>
          </a:p>
          <a:p>
            <a:endParaRPr lang="en-GB" sz="1200" u="none" dirty="0" smtClean="0"/>
          </a:p>
          <a:p>
            <a:r>
              <a:rPr lang="en-GB" sz="1600" b="1" u="none" dirty="0" smtClean="0"/>
              <a:t>T3</a:t>
            </a:r>
            <a:r>
              <a:rPr lang="en-GB" sz="1200" b="1" u="none" dirty="0" smtClean="0"/>
              <a:t>.Develop </a:t>
            </a:r>
            <a:r>
              <a:rPr lang="en-GB" sz="1200" b="1" u="none" dirty="0"/>
              <a:t>software to implement the optimization and deployment models </a:t>
            </a:r>
            <a:r>
              <a:rPr lang="en-GB" sz="1200" b="1" u="none" dirty="0" smtClean="0"/>
              <a:t>while ensuring </a:t>
            </a:r>
            <a:r>
              <a:rPr lang="en-GB" sz="1200" b="1" u="none" dirty="0"/>
              <a:t>infrastructure support for the deployment models and adaptation </a:t>
            </a:r>
            <a:r>
              <a:rPr lang="en-GB" sz="1200" b="1" u="none" dirty="0" smtClean="0"/>
              <a:t>process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200" b="0" u="non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 smtClean="0"/>
              <a:t>Scheduler and related components (e.g. Parser, Accounting Service) (WP4)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 smtClean="0"/>
              <a:t>Energy aware optimization </a:t>
            </a:r>
            <a:r>
              <a:rPr lang="en-GB" sz="1200" b="0" u="none" dirty="0"/>
              <a:t>of </a:t>
            </a:r>
            <a:r>
              <a:rPr lang="en-GB" sz="1200" b="0" u="none" dirty="0" smtClean="0"/>
              <a:t>application deployment and techniques for run-time adaptation (WP4) </a:t>
            </a:r>
            <a:endParaRPr lang="en-GB" sz="1200" b="0" u="none" dirty="0"/>
          </a:p>
          <a:p>
            <a:endParaRPr lang="en-GB" sz="1200" b="0" u="none" dirty="0" smtClean="0"/>
          </a:p>
          <a:p>
            <a:r>
              <a:rPr lang="en-GB" sz="1600" b="1" u="none" dirty="0" smtClean="0"/>
              <a:t>T4</a:t>
            </a:r>
            <a:r>
              <a:rPr lang="en-GB" sz="1200" b="1" u="none" dirty="0"/>
              <a:t>. Implement case studies to validate the scientific objectives and conduct a number </a:t>
            </a:r>
            <a:r>
              <a:rPr lang="en-GB" sz="1200" b="1" u="none" dirty="0" smtClean="0"/>
              <a:t>of experiments </a:t>
            </a:r>
            <a:r>
              <a:rPr lang="en-GB" sz="1200" b="1" u="none" dirty="0"/>
              <a:t>to provide an assessment of the potential of the enhanced </a:t>
            </a:r>
            <a:r>
              <a:rPr lang="en-GB" sz="1200" b="1" u="none" dirty="0" smtClean="0"/>
              <a:t>platform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200" u="non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sz="1200" b="0" u="none" dirty="0" smtClean="0"/>
              <a:t>Use case definition and adaptation</a:t>
            </a:r>
            <a:endParaRPr lang="en-GB" sz="1200" b="0" u="none" dirty="0"/>
          </a:p>
        </p:txBody>
      </p:sp>
    </p:spTree>
    <p:extLst>
      <p:ext uri="{BB962C8B-B14F-4D97-AF65-F5344CB8AC3E}">
        <p14:creationId xmlns:p14="http://schemas.microsoft.com/office/powerpoint/2010/main" val="1970437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Layers and implementation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Energy</a:t>
            </a:r>
          </a:p>
          <a:p>
            <a:pPr lvl="1"/>
            <a:r>
              <a:rPr lang="en-GB" dirty="0" smtClean="0"/>
              <a:t>Implemented</a:t>
            </a:r>
            <a:endParaRPr lang="en-GB" dirty="0"/>
          </a:p>
          <a:p>
            <a:r>
              <a:rPr lang="en-GB" dirty="0" smtClean="0"/>
              <a:t>Physical</a:t>
            </a:r>
          </a:p>
          <a:p>
            <a:pPr lvl="1"/>
            <a:r>
              <a:rPr lang="en-GB" dirty="0" smtClean="0"/>
              <a:t>Implemented</a:t>
            </a:r>
            <a:endParaRPr lang="en-GB" dirty="0"/>
          </a:p>
          <a:p>
            <a:r>
              <a:rPr lang="en-GB" dirty="0" smtClean="0"/>
              <a:t>Virtual</a:t>
            </a:r>
          </a:p>
          <a:p>
            <a:pPr lvl="1"/>
            <a:r>
              <a:rPr lang="en-GB" dirty="0" smtClean="0"/>
              <a:t>Implemented</a:t>
            </a:r>
            <a:endParaRPr lang="en-GB" dirty="0"/>
          </a:p>
          <a:p>
            <a:r>
              <a:rPr lang="en-GB" dirty="0"/>
              <a:t>(Service</a:t>
            </a:r>
            <a:r>
              <a:rPr lang="en-GB" dirty="0" smtClean="0"/>
              <a:t>)</a:t>
            </a:r>
          </a:p>
          <a:p>
            <a:pPr marL="742950" lvl="2" indent="-342900"/>
            <a:r>
              <a:rPr lang="en-GB" dirty="0"/>
              <a:t>User needs to implement this type due to application differences!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66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Rectangle 7"/>
          <p:cNvSpPr>
            <a:spLocks noChangeArrowheads="1"/>
          </p:cNvSpPr>
          <p:nvPr/>
        </p:nvSpPr>
        <p:spPr bwMode="auto">
          <a:xfrm>
            <a:off x="7884368" y="620688"/>
            <a:ext cx="33067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Candara" charset="0"/>
              </a:rPr>
              <a:t>Advancing ecological awareness in the Cloud</a:t>
            </a:r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5202"/>
            <a:ext cx="1921607" cy="94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486">
            <a:off x="190621" y="2256646"/>
            <a:ext cx="6217303" cy="23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949280"/>
            <a:ext cx="1732912" cy="36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16" y="1233183"/>
            <a:ext cx="721338" cy="89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" y="5342414"/>
            <a:ext cx="856829" cy="86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6530978" y="3501008"/>
            <a:ext cx="2578187" cy="293088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endParaRPr lang="en-GB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       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3329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05064"/>
            <a:ext cx="633475" cy="55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1128"/>
            <a:ext cx="1005089" cy="52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3136"/>
            <a:ext cx="772109" cy="2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44" y="5229200"/>
            <a:ext cx="1078256" cy="5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1145647" cy="63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2" y="4465532"/>
            <a:ext cx="2037134" cy="9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00" y="3071575"/>
            <a:ext cx="2391419" cy="26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76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52" y="2854738"/>
            <a:ext cx="2393345" cy="26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" name="TextBox 3"/>
          <p:cNvSpPr txBox="1">
            <a:spLocks noChangeArrowheads="1"/>
          </p:cNvSpPr>
          <p:nvPr/>
        </p:nvSpPr>
        <p:spPr bwMode="auto">
          <a:xfrm>
            <a:off x="1093660" y="907964"/>
            <a:ext cx="3710358" cy="64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1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Optimization of Energy Consumption   in the Cloud Infrastructure</a:t>
            </a:r>
          </a:p>
        </p:txBody>
      </p:sp>
      <p:sp>
        <p:nvSpPr>
          <p:cNvPr id="54" name="TextBox 3"/>
          <p:cNvSpPr txBox="1">
            <a:spLocks noChangeArrowheads="1"/>
          </p:cNvSpPr>
          <p:nvPr/>
        </p:nvSpPr>
        <p:spPr bwMode="auto">
          <a:xfrm>
            <a:off x="2096824" y="5232803"/>
            <a:ext cx="3317563" cy="64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1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Strategies for Energy Efficient and CO2 Aware Cloud Applications </a:t>
            </a:r>
          </a:p>
        </p:txBody>
      </p:sp>
      <p:pic>
        <p:nvPicPr>
          <p:cNvPr id="2079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12" y="476672"/>
            <a:ext cx="2270115" cy="25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5431717" y="2421062"/>
            <a:ext cx="3712283" cy="3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100" b="1" smtClean="0">
                <a:effectLst>
                  <a:outerShdw blurRad="38100" dist="38100" dir="2700000" algn="tl">
                    <a:srgbClr val="DDDDDD"/>
                  </a:outerShdw>
                </a:effectLst>
                <a:latin typeface="Georgia" charset="0"/>
              </a:rPr>
              <a:t>Validate effectiveness</a:t>
            </a:r>
          </a:p>
        </p:txBody>
      </p:sp>
      <p:pic>
        <p:nvPicPr>
          <p:cNvPr id="2081" name="Picture 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839" y="1701447"/>
            <a:ext cx="1883098" cy="97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45" name="Picture 38" descr="C:\Users\A528441\Desktop\customLogo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87" y="2733213"/>
            <a:ext cx="712419" cy="2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48264" y="3645024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CONSORTIUM</a:t>
            </a:r>
            <a:endParaRPr 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http://files.softicons.com/download/web-icons/vector-stylish-weather-icons-by-bartosz-kaszubowski/png/256x256/cloud.png"/>
          <p:cNvPicPr>
            <a:picLocks noChangeAspect="1" noChangeArrowheads="1"/>
          </p:cNvPicPr>
          <p:nvPr/>
        </p:nvPicPr>
        <p:blipFill>
          <a:blip r:embed="rId18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35" y="1167879"/>
            <a:ext cx="2833543" cy="25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2267744" y="1988840"/>
            <a:ext cx="19177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195" tIns="36195" rIns="36195" bIns="36195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200" b="0" u="none" dirty="0">
                <a:latin typeface="Gill Sans MT"/>
                <a:cs typeface="Gill Sans MT"/>
              </a:rPr>
              <a:t>ECO</a:t>
            </a:r>
            <a:r>
              <a:rPr lang="en-US" sz="1200" b="0" u="none" baseline="-25000" dirty="0">
                <a:latin typeface="Gill Sans MT"/>
                <a:cs typeface="Gill Sans MT"/>
              </a:rPr>
              <a:t>2</a:t>
            </a:r>
            <a:r>
              <a:rPr lang="en-US" sz="1200" b="0" u="none" dirty="0">
                <a:latin typeface="Gill Sans MT"/>
                <a:cs typeface="Gill Sans MT"/>
              </a:rPr>
              <a:t>Clouds develops key metrics to express energy consumption and </a:t>
            </a:r>
            <a:r>
              <a:rPr lang="en-US" sz="1200" b="0" u="none" dirty="0" smtClean="0">
                <a:latin typeface="Gill Sans MT"/>
                <a:cs typeface="Gill Sans MT"/>
              </a:rPr>
              <a:t>CO</a:t>
            </a:r>
            <a:r>
              <a:rPr lang="en-US" sz="1200" b="0" u="none" baseline="-25000" dirty="0" smtClean="0">
                <a:latin typeface="Gill Sans MT"/>
                <a:cs typeface="Gill Sans MT"/>
              </a:rPr>
              <a:t>2</a:t>
            </a:r>
            <a:r>
              <a:rPr lang="en-US" sz="1200" b="0" u="none" dirty="0" smtClean="0">
                <a:latin typeface="Gill Sans MT"/>
                <a:cs typeface="Gill Sans MT"/>
              </a:rPr>
              <a:t> </a:t>
            </a:r>
            <a:r>
              <a:rPr lang="en-US" sz="1200" b="0" u="none" dirty="0">
                <a:latin typeface="Gill Sans MT"/>
                <a:cs typeface="Gill Sans MT"/>
              </a:rPr>
              <a:t>footprint of Cloud Facilities and Cloud Applications for quantification of their environmental impact.</a:t>
            </a:r>
          </a:p>
        </p:txBody>
      </p:sp>
    </p:spTree>
    <p:extLst>
      <p:ext uri="{BB962C8B-B14F-4D97-AF65-F5344CB8AC3E}">
        <p14:creationId xmlns:p14="http://schemas.microsoft.com/office/powerpoint/2010/main" val="369360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20689"/>
            <a:ext cx="7200478" cy="504056"/>
          </a:xfrm>
        </p:spPr>
        <p:txBody>
          <a:bodyPr/>
          <a:lstStyle/>
          <a:p>
            <a:r>
              <a:rPr lang="es-ES" dirty="0" smtClean="0">
                <a:solidFill>
                  <a:srgbClr val="0F5BA3"/>
                </a:solidFill>
              </a:rPr>
              <a:t>Project </a:t>
            </a:r>
            <a:r>
              <a:rPr lang="es-ES" dirty="0" err="1" smtClean="0">
                <a:solidFill>
                  <a:srgbClr val="0F5BA3"/>
                </a:solidFill>
              </a:rPr>
              <a:t>overview</a:t>
            </a:r>
            <a:r>
              <a:rPr lang="es-ES" dirty="0" smtClean="0">
                <a:solidFill>
                  <a:srgbClr val="0F5BA3"/>
                </a:solidFill>
              </a:rPr>
              <a:t>: </a:t>
            </a:r>
            <a:r>
              <a:rPr lang="es-ES" dirty="0" err="1" smtClean="0">
                <a:solidFill>
                  <a:srgbClr val="0F5BA3"/>
                </a:solidFill>
              </a:rPr>
              <a:t>objectives</a:t>
            </a:r>
            <a:endParaRPr lang="es-ES" dirty="0">
              <a:solidFill>
                <a:srgbClr val="0F5B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24744"/>
            <a:ext cx="7704856" cy="10081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Create </a:t>
            </a:r>
            <a:r>
              <a:rPr lang="en-US" b="1" dirty="0">
                <a:solidFill>
                  <a:srgbClr val="0F5BA3"/>
                </a:solidFill>
              </a:rPr>
              <a:t>extensions</a:t>
            </a:r>
            <a:r>
              <a:rPr lang="en-US" dirty="0"/>
              <a:t> to the Cloud application programming interface and mechanisms to </a:t>
            </a:r>
            <a:r>
              <a:rPr lang="en-US" b="1" dirty="0">
                <a:solidFill>
                  <a:srgbClr val="0F5BA3"/>
                </a:solidFill>
              </a:rPr>
              <a:t>expose eco-metrics </a:t>
            </a:r>
            <a:r>
              <a:rPr lang="en-US" dirty="0" smtClean="0"/>
              <a:t>at </a:t>
            </a:r>
            <a:r>
              <a:rPr lang="en-US" dirty="0"/>
              <a:t>the levels of applications, </a:t>
            </a:r>
            <a:r>
              <a:rPr lang="en-US" dirty="0" smtClean="0"/>
              <a:t>VM, and infrastructure.</a:t>
            </a:r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B. Pernici - EuroEcoDC, Karlsruhe, Sept. 30, 2013      © ECO2CLouds Team</a:t>
            </a:r>
            <a:endParaRPr lang="es-E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3" y="2492896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8354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627509" cy="53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71600" y="2276872"/>
            <a:ext cx="7704856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lvl="0" indent="0">
              <a:buNone/>
            </a:pPr>
            <a:r>
              <a:rPr lang="en-US" b="0" u="none" dirty="0"/>
              <a:t>Complete implementations to </a:t>
            </a:r>
            <a:r>
              <a:rPr lang="en-US" u="none" dirty="0">
                <a:solidFill>
                  <a:srgbClr val="0F5BA3"/>
                </a:solidFill>
              </a:rPr>
              <a:t>collect key eco-metrics </a:t>
            </a:r>
            <a:r>
              <a:rPr lang="en-US" b="0" u="none" dirty="0"/>
              <a:t>at VM and infrastructure level by </a:t>
            </a:r>
            <a:r>
              <a:rPr lang="en-US" u="none" dirty="0">
                <a:solidFill>
                  <a:srgbClr val="0F5BA3"/>
                </a:solidFill>
              </a:rPr>
              <a:t>leveraging consumption probes</a:t>
            </a:r>
            <a:r>
              <a:rPr lang="en-US" b="0" u="none" dirty="0"/>
              <a:t> of physical nodes and assigning the measured consumption to virtual machines in a Cloud infrastructure.</a:t>
            </a:r>
          </a:p>
          <a:p>
            <a:pPr marL="0" indent="0">
              <a:buFontTx/>
              <a:buNone/>
            </a:pPr>
            <a:endParaRPr lang="en-US" sz="2800" dirty="0" smtClean="0"/>
          </a:p>
          <a:p>
            <a:pPr marL="0" indent="0">
              <a:buFontTx/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71600" y="3647926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Develop software to </a:t>
            </a:r>
            <a:r>
              <a:rPr lang="en-US" sz="2000" u="none" dirty="0">
                <a:solidFill>
                  <a:srgbClr val="0F5B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 the optimization and deployment models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 while ensuring infrastructure support for the deployment models and adaptation process.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1600" y="501317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Validate </a:t>
            </a:r>
            <a:r>
              <a:rPr lang="en-US" sz="2000" b="0" u="none" dirty="0">
                <a:latin typeface="Verdana" pitchFamily="34" charset="0"/>
                <a:ea typeface="Verdana" pitchFamily="34" charset="0"/>
                <a:cs typeface="Verdana" pitchFamily="34" charset="0"/>
              </a:rPr>
              <a:t>the effectiveness of the proposed optimization and deployment models and adaptation process through </a:t>
            </a:r>
            <a:r>
              <a:rPr lang="en-US" sz="2000" u="none" dirty="0">
                <a:solidFill>
                  <a:srgbClr val="0F5BA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challenging application case studies</a:t>
            </a:r>
          </a:p>
        </p:txBody>
      </p:sp>
    </p:spTree>
    <p:extLst>
      <p:ext uri="{BB962C8B-B14F-4D97-AF65-F5344CB8AC3E}">
        <p14:creationId xmlns:p14="http://schemas.microsoft.com/office/powerpoint/2010/main" val="156187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-32726" y="1520788"/>
            <a:ext cx="5144786" cy="3564396"/>
          </a:xfrm>
          <a:prstGeom prst="ellipse">
            <a:avLst/>
          </a:prstGeom>
          <a:solidFill>
            <a:srgbClr val="209F98">
              <a:alpha val="41000"/>
            </a:srgbClr>
          </a:solidFill>
          <a:ln w="9525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Impact" charset="0"/>
              </a:rPr>
              <a:t>ECO</a:t>
            </a:r>
            <a:r>
              <a:rPr lang="es-ES" baseline="-25000" dirty="0">
                <a:latin typeface="Impact" charset="0"/>
              </a:rPr>
              <a:t>2</a:t>
            </a:r>
            <a:r>
              <a:rPr lang="es-ES" dirty="0">
                <a:latin typeface="Impact" charset="0"/>
              </a:rPr>
              <a:t>Clouds </a:t>
            </a:r>
            <a:r>
              <a:rPr lang="es-ES" dirty="0" smtClean="0">
                <a:latin typeface="Impact" charset="0"/>
              </a:rPr>
              <a:t>use of BonFIRE </a:t>
            </a:r>
            <a:endParaRPr lang="es-ES" dirty="0">
              <a:latin typeface="Impac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970766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u="none" dirty="0" smtClean="0"/>
              <a:t>… </a:t>
            </a:r>
            <a:r>
              <a:rPr lang="es-ES" sz="2000" u="none" dirty="0" err="1" smtClean="0"/>
              <a:t>adding</a:t>
            </a:r>
            <a:r>
              <a:rPr lang="es-ES" sz="2000" u="none" dirty="0" smtClean="0"/>
              <a:t> </a:t>
            </a:r>
            <a:r>
              <a:rPr lang="es-ES" sz="2000" u="none" dirty="0" err="1" smtClean="0"/>
              <a:t>the</a:t>
            </a:r>
            <a:r>
              <a:rPr lang="es-ES" sz="2000" u="none" dirty="0" smtClean="0"/>
              <a:t> ECO </a:t>
            </a:r>
            <a:r>
              <a:rPr lang="es-ES" sz="2000" u="none" dirty="0" err="1" smtClean="0"/>
              <a:t>dimension</a:t>
            </a:r>
            <a:r>
              <a:rPr lang="es-ES" sz="2000" u="none" dirty="0" smtClean="0"/>
              <a:t> </a:t>
            </a:r>
            <a:r>
              <a:rPr lang="es-ES" sz="2000" u="none" dirty="0" err="1" smtClean="0"/>
              <a:t>to</a:t>
            </a:r>
            <a:r>
              <a:rPr lang="es-ES" sz="2000" u="none" dirty="0" smtClean="0"/>
              <a:t> FIRE</a:t>
            </a:r>
            <a:endParaRPr lang="en-US" sz="2000" u="none" dirty="0"/>
          </a:p>
        </p:txBody>
      </p:sp>
      <p:grpSp>
        <p:nvGrpSpPr>
          <p:cNvPr id="7" name="Group 6"/>
          <p:cNvGrpSpPr/>
          <p:nvPr/>
        </p:nvGrpSpPr>
        <p:grpSpPr>
          <a:xfrm>
            <a:off x="3707904" y="908720"/>
            <a:ext cx="4896544" cy="3118098"/>
            <a:chOff x="3707904" y="908720"/>
            <a:chExt cx="4896544" cy="3118098"/>
          </a:xfrm>
        </p:grpSpPr>
        <p:sp>
          <p:nvSpPr>
            <p:cNvPr id="25" name="Oval 24"/>
            <p:cNvSpPr/>
            <p:nvPr/>
          </p:nvSpPr>
          <p:spPr bwMode="auto">
            <a:xfrm>
              <a:off x="3707904" y="908720"/>
              <a:ext cx="4896544" cy="3095764"/>
            </a:xfrm>
            <a:prstGeom prst="ellipse">
              <a:avLst/>
            </a:prstGeom>
            <a:solidFill>
              <a:srgbClr val="FFFF00">
                <a:alpha val="41000"/>
              </a:srgbClr>
            </a:solidFill>
            <a:ln w="9525" cap="flat" cmpd="sng" algn="ctr">
              <a:solidFill>
                <a:srgbClr val="3366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278173" y="1340768"/>
              <a:ext cx="3999215" cy="2686050"/>
              <a:chOff x="-706170" y="2202721"/>
              <a:chExt cx="3999215" cy="2686050"/>
            </a:xfrm>
          </p:grpSpPr>
          <p:pic>
            <p:nvPicPr>
              <p:cNvPr id="8" name="Picture 4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06170" y="2202721"/>
                <a:ext cx="3314701" cy="2686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5" descr="BonFIRE_v4.png"/>
              <p:cNvPicPr>
                <a:picLocks noChangeAspect="1"/>
              </p:cNvPicPr>
              <p:nvPr userDrawn="1"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881" y="3113698"/>
                <a:ext cx="1689164" cy="4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8" y="2570419"/>
            <a:ext cx="1255018" cy="106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124050" y="2492896"/>
            <a:ext cx="2231926" cy="504056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 smtClean="0"/>
              <a:t>monitoring</a:t>
            </a:r>
            <a:endParaRPr lang="en-US" b="1" dirty="0"/>
          </a:p>
        </p:txBody>
      </p:sp>
      <p:sp>
        <p:nvSpPr>
          <p:cNvPr id="20" name="Content Placeholder 9"/>
          <p:cNvSpPr txBox="1">
            <a:spLocks/>
          </p:cNvSpPr>
          <p:nvPr/>
        </p:nvSpPr>
        <p:spPr bwMode="auto">
          <a:xfrm>
            <a:off x="899914" y="2060848"/>
            <a:ext cx="223192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s-ES" u="none" dirty="0" smtClean="0"/>
              <a:t>Eco-</a:t>
            </a:r>
            <a:r>
              <a:rPr lang="es-ES" u="none" dirty="0" err="1" smtClean="0"/>
              <a:t>metrics</a:t>
            </a:r>
            <a:endParaRPr lang="en-US" u="none" dirty="0"/>
          </a:p>
        </p:txBody>
      </p:sp>
      <p:sp>
        <p:nvSpPr>
          <p:cNvPr id="22" name="Content Placeholder 9"/>
          <p:cNvSpPr txBox="1">
            <a:spLocks/>
          </p:cNvSpPr>
          <p:nvPr/>
        </p:nvSpPr>
        <p:spPr bwMode="auto">
          <a:xfrm>
            <a:off x="2196058" y="3212976"/>
            <a:ext cx="223192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s-ES" u="none" dirty="0" smtClean="0"/>
              <a:t>Case </a:t>
            </a:r>
            <a:r>
              <a:rPr lang="es-ES" u="none" dirty="0" err="1" smtClean="0"/>
              <a:t>studies</a:t>
            </a:r>
            <a:endParaRPr lang="en-US" u="none" dirty="0"/>
          </a:p>
        </p:txBody>
      </p:sp>
      <p:sp>
        <p:nvSpPr>
          <p:cNvPr id="23" name="Content Placeholder 9"/>
          <p:cNvSpPr txBox="1">
            <a:spLocks/>
          </p:cNvSpPr>
          <p:nvPr/>
        </p:nvSpPr>
        <p:spPr bwMode="auto">
          <a:xfrm>
            <a:off x="755576" y="3787880"/>
            <a:ext cx="3996606" cy="43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s-ES" u="none" dirty="0" err="1" smtClean="0"/>
              <a:t>Deployment</a:t>
            </a:r>
            <a:r>
              <a:rPr lang="es-ES" u="none" dirty="0"/>
              <a:t> </a:t>
            </a:r>
            <a:r>
              <a:rPr lang="es-ES" u="none" dirty="0" err="1" smtClean="0"/>
              <a:t>optimization</a:t>
            </a:r>
            <a:endParaRPr lang="en-US" u="none" dirty="0"/>
          </a:p>
        </p:txBody>
      </p:sp>
      <p:sp>
        <p:nvSpPr>
          <p:cNvPr id="24" name="Content Placeholder 9"/>
          <p:cNvSpPr txBox="1">
            <a:spLocks/>
          </p:cNvSpPr>
          <p:nvPr/>
        </p:nvSpPr>
        <p:spPr bwMode="auto">
          <a:xfrm>
            <a:off x="1475978" y="4293096"/>
            <a:ext cx="223192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Verdana"/>
                <a:ea typeface="ＭＳ Ｐゴシック" charset="0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inion Web" pitchFamily="18" charset="0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Minion Web" pitchFamily="18" charset="0"/>
              </a:defRPr>
            </a:lvl9pPr>
          </a:lstStyle>
          <a:p>
            <a:pPr marL="0" indent="0">
              <a:buFontTx/>
              <a:buNone/>
            </a:pPr>
            <a:r>
              <a:rPr lang="es-ES" u="none" dirty="0" smtClean="0"/>
              <a:t>CO</a:t>
            </a:r>
            <a:r>
              <a:rPr lang="es-ES" u="none" baseline="-25000" dirty="0" smtClean="0"/>
              <a:t>2</a:t>
            </a:r>
            <a:r>
              <a:rPr lang="es-ES" u="none" dirty="0" smtClean="0"/>
              <a:t> </a:t>
            </a:r>
            <a:r>
              <a:rPr lang="es-ES" u="none" dirty="0" err="1" smtClean="0"/>
              <a:t>footprint</a:t>
            </a:r>
            <a:endParaRPr lang="en-US" u="none" dirty="0"/>
          </a:p>
        </p:txBody>
      </p:sp>
      <p:sp>
        <p:nvSpPr>
          <p:cNvPr id="3" name="Rectangle 2"/>
          <p:cNvSpPr/>
          <p:nvPr/>
        </p:nvSpPr>
        <p:spPr>
          <a:xfrm>
            <a:off x="395536" y="5220489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u="none" dirty="0"/>
              <a:t>Integrate the carbon-aware mechanisms into </a:t>
            </a:r>
            <a:r>
              <a:rPr lang="en-US" sz="2000" b="0" u="none" dirty="0" smtClean="0"/>
              <a:t>BonFIRE </a:t>
            </a:r>
            <a:r>
              <a:rPr lang="en-US" sz="2000" b="0" u="none" dirty="0"/>
              <a:t>so as to test, validate and optimize </a:t>
            </a:r>
            <a:r>
              <a:rPr lang="en-US" sz="2000" b="0" u="none" dirty="0" smtClean="0"/>
              <a:t>the eco-metrics</a:t>
            </a:r>
            <a:r>
              <a:rPr lang="en-US" sz="2000" b="0" u="none" dirty="0"/>
              <a:t>, models and algorithms developed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2564904"/>
            <a:ext cx="208823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Observability</a:t>
            </a:r>
            <a:endParaRPr lang="es-ES" sz="1600" u="non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Advanced</a:t>
            </a:r>
            <a:r>
              <a:rPr lang="es-ES" sz="1600" u="non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600" u="none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features</a:t>
            </a:r>
            <a:endParaRPr lang="en-US" sz="1600" u="non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9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2" animBg="1"/>
      <p:bldP spid="10" grpId="1" build="p"/>
      <p:bldP spid="20" grpId="1"/>
      <p:bldP spid="22" grpId="1"/>
      <p:bldP spid="23" grpId="1"/>
      <p:bldP spid="24" grpId="1"/>
      <p:bldP spid="3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-10654" t="314" r="-11401" b="-314"/>
          <a:stretch/>
        </p:blipFill>
        <p:spPr bwMode="auto">
          <a:xfrm>
            <a:off x="1043608" y="692696"/>
            <a:ext cx="4945520" cy="575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00192" y="2204864"/>
            <a:ext cx="2232248" cy="41908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none" dirty="0"/>
              <a:t>Three gardens</a:t>
            </a:r>
            <a:endParaRPr lang="en-US" u="none" dirty="0"/>
          </a:p>
          <a:p>
            <a:r>
              <a:rPr lang="en-GB" u="none" dirty="0"/>
              <a:t> </a:t>
            </a:r>
            <a:endParaRPr lang="en-US" u="none" dirty="0"/>
          </a:p>
          <a:p>
            <a:r>
              <a:rPr lang="en-GB" u="none" dirty="0"/>
              <a:t>USTUTT-HLRS Data </a:t>
            </a:r>
            <a:r>
              <a:rPr lang="en-GB" u="none" dirty="0" err="1"/>
              <a:t>Center</a:t>
            </a:r>
            <a:endParaRPr lang="en-US" u="none" dirty="0"/>
          </a:p>
          <a:p>
            <a:r>
              <a:rPr lang="en-GB" b="0" u="none" dirty="0"/>
              <a:t>The ECO</a:t>
            </a:r>
            <a:r>
              <a:rPr lang="en-GB" b="0" u="none" baseline="-25000" dirty="0"/>
              <a:t>2</a:t>
            </a:r>
            <a:r>
              <a:rPr lang="en-GB" b="0" u="none" dirty="0"/>
              <a:t>Clouds site USTUTT-HLRS runs </a:t>
            </a:r>
            <a:r>
              <a:rPr lang="en-GB" b="0" u="none" dirty="0" err="1"/>
              <a:t>OpenNebula</a:t>
            </a:r>
            <a:r>
              <a:rPr lang="en-GB" b="0" u="none" dirty="0"/>
              <a:t> 3.6 in a dedicated version derived for </a:t>
            </a:r>
            <a:r>
              <a:rPr lang="en-GB" b="0" u="none" dirty="0" err="1"/>
              <a:t>BonFIRE</a:t>
            </a:r>
            <a:r>
              <a:rPr lang="en-GB" b="0" u="none" dirty="0"/>
              <a:t>.</a:t>
            </a:r>
            <a:endParaRPr lang="en-US" b="0" u="none" dirty="0"/>
          </a:p>
          <a:p>
            <a:r>
              <a:rPr lang="en-GB" b="0" u="none" dirty="0"/>
              <a:t>Resources: 17 dedicated worker nodes and 36 on-request nodes </a:t>
            </a:r>
            <a:endParaRPr lang="en-US" b="0" u="none" dirty="0"/>
          </a:p>
          <a:p>
            <a:r>
              <a:rPr lang="en-GB" b="0" u="none" dirty="0"/>
              <a:t> </a:t>
            </a:r>
            <a:endParaRPr lang="en-US" b="0" u="none" dirty="0"/>
          </a:p>
          <a:p>
            <a:r>
              <a:rPr lang="it-IT" u="none" dirty="0"/>
              <a:t>EPCC </a:t>
            </a:r>
            <a:r>
              <a:rPr lang="en-GB" u="none" dirty="0"/>
              <a:t> Data </a:t>
            </a:r>
            <a:r>
              <a:rPr lang="en-GB" u="none" dirty="0" err="1"/>
              <a:t>Center</a:t>
            </a:r>
            <a:endParaRPr lang="en-US" u="none" dirty="0"/>
          </a:p>
          <a:p>
            <a:r>
              <a:rPr lang="en-US" b="0" u="none" dirty="0"/>
              <a:t>UK-EPCC runs </a:t>
            </a:r>
            <a:r>
              <a:rPr lang="en-US" b="0" u="none" dirty="0" err="1"/>
              <a:t>OpenNebula</a:t>
            </a:r>
            <a:r>
              <a:rPr lang="en-US" b="0" u="none" dirty="0"/>
              <a:t>, in a version derived from </a:t>
            </a:r>
            <a:r>
              <a:rPr lang="en-US" b="0" u="none" dirty="0" err="1"/>
              <a:t>OpenNebula</a:t>
            </a:r>
            <a:r>
              <a:rPr lang="en-US" b="0" u="none" dirty="0"/>
              <a:t> 3.2 for </a:t>
            </a:r>
            <a:r>
              <a:rPr lang="en-US" b="0" u="none" dirty="0" err="1"/>
              <a:t>BonFIRE</a:t>
            </a:r>
            <a:r>
              <a:rPr lang="en-US" b="0" u="none" dirty="0"/>
              <a:t>.</a:t>
            </a:r>
          </a:p>
          <a:p>
            <a:r>
              <a:rPr lang="en-US" b="0" u="none" dirty="0"/>
              <a:t>Resources: EPCC provides 3 dedicated nodes as permanent resources. Two of these nodes offer four, 12-core AMD Opteron 6176 (2.3GHz)</a:t>
            </a:r>
          </a:p>
          <a:p>
            <a:r>
              <a:rPr lang="en-US" u="none" dirty="0"/>
              <a:t> </a:t>
            </a:r>
          </a:p>
          <a:p>
            <a:r>
              <a:rPr lang="it-IT" u="none" dirty="0" err="1"/>
              <a:t>Inria</a:t>
            </a:r>
            <a:r>
              <a:rPr lang="it-IT" u="none" dirty="0"/>
              <a:t> Data Center</a:t>
            </a:r>
            <a:endParaRPr lang="en-US" u="none" dirty="0"/>
          </a:p>
          <a:p>
            <a:r>
              <a:rPr lang="en-US" b="0" u="none" dirty="0"/>
              <a:t>FR-</a:t>
            </a:r>
            <a:r>
              <a:rPr lang="en-US" b="0" u="none" dirty="0" err="1"/>
              <a:t>Inria</a:t>
            </a:r>
            <a:r>
              <a:rPr lang="en-US" b="0" u="none" dirty="0"/>
              <a:t> runs </a:t>
            </a:r>
            <a:r>
              <a:rPr lang="en-US" b="0" u="none" dirty="0" err="1"/>
              <a:t>OpenNebula</a:t>
            </a:r>
            <a:r>
              <a:rPr lang="en-US" b="0" u="none" dirty="0"/>
              <a:t>, in a version derived from </a:t>
            </a:r>
            <a:r>
              <a:rPr lang="en-US" b="0" u="none" dirty="0" err="1"/>
              <a:t>OpenNebula</a:t>
            </a:r>
            <a:r>
              <a:rPr lang="en-US" b="0" u="none" dirty="0"/>
              <a:t> 3.6 for </a:t>
            </a:r>
            <a:r>
              <a:rPr lang="en-US" b="0" u="none" dirty="0" err="1"/>
              <a:t>BonFIRE</a:t>
            </a:r>
            <a:r>
              <a:rPr lang="en-US" b="0" u="none" dirty="0"/>
              <a:t>.</a:t>
            </a:r>
          </a:p>
          <a:p>
            <a:r>
              <a:rPr lang="en-US" b="0" u="none" dirty="0"/>
              <a:t>Resources: 4 dedicated worker nodes (DELL PowerEdge C6220 machines) and  can expand over the 160 nodes of Grid‘5000 located in Rennes.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62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4 layers </a:t>
            </a:r>
            <a:r>
              <a:rPr lang="en-GB" dirty="0" smtClean="0"/>
              <a:t>are considered</a:t>
            </a:r>
            <a:endParaRPr lang="en-GB" dirty="0"/>
          </a:p>
          <a:p>
            <a:pPr lvl="1"/>
            <a:r>
              <a:rPr lang="en-GB" dirty="0"/>
              <a:t>Energy</a:t>
            </a:r>
          </a:p>
          <a:p>
            <a:pPr lvl="1"/>
            <a:r>
              <a:rPr lang="en-GB" dirty="0"/>
              <a:t>Physical</a:t>
            </a:r>
          </a:p>
          <a:p>
            <a:pPr lvl="1"/>
            <a:r>
              <a:rPr lang="en-GB" dirty="0"/>
              <a:t>Virtual</a:t>
            </a:r>
          </a:p>
          <a:p>
            <a:pPr lvl="1"/>
            <a:r>
              <a:rPr lang="en-GB" dirty="0"/>
              <a:t>(Service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User needs to implement this type due to application differences!</a:t>
            </a:r>
          </a:p>
          <a:p>
            <a:pPr lvl="2"/>
            <a:endParaRPr lang="en-GB" dirty="0"/>
          </a:p>
          <a:p>
            <a:r>
              <a:rPr lang="en-GB" dirty="0"/>
              <a:t>Include additional templates</a:t>
            </a:r>
          </a:p>
          <a:p>
            <a:pPr lvl="1"/>
            <a:r>
              <a:rPr lang="en-GB" dirty="0"/>
              <a:t>Infrastructure aggregator</a:t>
            </a:r>
          </a:p>
          <a:p>
            <a:pPr lvl="1"/>
            <a:r>
              <a:rPr lang="en-GB" dirty="0" err="1"/>
              <a:t>BonFIRE</a:t>
            </a:r>
            <a:r>
              <a:rPr lang="en-GB" dirty="0"/>
              <a:t> </a:t>
            </a:r>
            <a:r>
              <a:rPr lang="en-GB" dirty="0" smtClean="0"/>
              <a:t>aggregator</a:t>
            </a:r>
          </a:p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0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ECO2Clouds </a:t>
            </a:r>
            <a:r>
              <a:rPr lang="de-DE" dirty="0" err="1" smtClean="0"/>
              <a:t>Architecture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1340768"/>
            <a:ext cx="6446212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Pernici - EuroEcoDC, Karlsruhe, Sept. 30, 2013      © ECO2CLouds Team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5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O2_CLOUDS">
  <a:themeElements>
    <a:clrScheme name="Custom 3">
      <a:dk1>
        <a:srgbClr val="000000"/>
      </a:dk1>
      <a:lt1>
        <a:sysClr val="window" lastClr="FFFFFF"/>
      </a:lt1>
      <a:dk2>
        <a:srgbClr val="333333"/>
      </a:dk2>
      <a:lt2>
        <a:srgbClr val="E5E5D3"/>
      </a:lt2>
      <a:accent1>
        <a:srgbClr val="0B5F9B"/>
      </a:accent1>
      <a:accent2>
        <a:srgbClr val="0C603F"/>
      </a:accent2>
      <a:accent3>
        <a:srgbClr val="4CA35D"/>
      </a:accent3>
      <a:accent4>
        <a:srgbClr val="094401"/>
      </a:accent4>
      <a:accent5>
        <a:srgbClr val="4F8CD6"/>
      </a:accent5>
      <a:accent6>
        <a:srgbClr val="8F7A05"/>
      </a:accent6>
      <a:hlink>
        <a:srgbClr val="933926"/>
      </a:hlink>
      <a:folHlink>
        <a:srgbClr val="916019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09F98"/>
        </a:solidFill>
        <a:ln w="9525" cap="flat" cmpd="sng" algn="ctr">
          <a:solidFill>
            <a:srgbClr val="3366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ECO2_CLOUDS.pot</Template>
  <TotalTime>15567</TotalTime>
  <Words>1729</Words>
  <Application>Microsoft Macintosh PowerPoint</Application>
  <PresentationFormat>On-screen Show (4:3)</PresentationFormat>
  <Paragraphs>254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ECO2_CLOUDS</vt:lpstr>
      <vt:lpstr>PowerPoint Presentation</vt:lpstr>
      <vt:lpstr>PowerPoint Presentation</vt:lpstr>
      <vt:lpstr>PowerPoint Presentation</vt:lpstr>
      <vt:lpstr>PowerPoint Presentation</vt:lpstr>
      <vt:lpstr>Project overview: objectives</vt:lpstr>
      <vt:lpstr>ECO2Clouds use of BonFIRE </vt:lpstr>
      <vt:lpstr>PowerPoint Presentation</vt:lpstr>
      <vt:lpstr>Implementations</vt:lpstr>
      <vt:lpstr>ECO2Clouds Architecture</vt:lpstr>
      <vt:lpstr>Metrics: infrastructure layer</vt:lpstr>
      <vt:lpstr>Metrics: virtualization  layer </vt:lpstr>
      <vt:lpstr>Metrics: application layer</vt:lpstr>
      <vt:lpstr>Monitored metrics – example</vt:lpstr>
      <vt:lpstr>Metrics: Energy Consumption </vt:lpstr>
      <vt:lpstr>Greenhouse Gas metrics - Energy mix</vt:lpstr>
      <vt:lpstr>Energy mix at HLRS</vt:lpstr>
      <vt:lpstr>Energy mix at Inria – live feed from France’s electricity transport company (RTE) </vt:lpstr>
      <vt:lpstr>Case studies</vt:lpstr>
      <vt:lpstr>Future Work</vt:lpstr>
      <vt:lpstr>QUESTIONS?</vt:lpstr>
      <vt:lpstr>PowerPoint Presentation</vt:lpstr>
      <vt:lpstr>ADDITIONAL BACKUP SLIDES</vt:lpstr>
      <vt:lpstr>Project overview (i): Objectives</vt:lpstr>
      <vt:lpstr>Project overview (ii): objectives</vt:lpstr>
      <vt:lpstr>Project overview (iii)</vt:lpstr>
      <vt:lpstr>PowerPoint Presentation</vt:lpstr>
      <vt:lpstr>PowerPoint Presentation</vt:lpstr>
      <vt:lpstr>PowerPoint Presentation</vt:lpstr>
      <vt:lpstr>Implementations</vt:lpstr>
      <vt:lpstr>Metrics: Example (Infrastructure)</vt:lpstr>
      <vt:lpstr>PowerPoint Presentation</vt:lpstr>
      <vt:lpstr>Mapping achievements with Technical Objectives</vt:lpstr>
      <vt:lpstr>Layers and implementation</vt:lpstr>
    </vt:vector>
  </TitlesOfParts>
  <Company>Politecnico di Milano - CRI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Pc02</dc:creator>
  <cp:lastModifiedBy>Barbara Pernici</cp:lastModifiedBy>
  <cp:revision>687</cp:revision>
  <dcterms:created xsi:type="dcterms:W3CDTF">2004-03-31T15:59:54Z</dcterms:created>
  <dcterms:modified xsi:type="dcterms:W3CDTF">2013-11-11T00:33:44Z</dcterms:modified>
</cp:coreProperties>
</file>